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2" r:id="rId2"/>
    <p:sldId id="257" r:id="rId3"/>
    <p:sldId id="258" r:id="rId4"/>
    <p:sldId id="260" r:id="rId5"/>
    <p:sldId id="259" r:id="rId6"/>
    <p:sldId id="275" r:id="rId7"/>
    <p:sldId id="273" r:id="rId8"/>
    <p:sldId id="274" r:id="rId9"/>
    <p:sldId id="270" r:id="rId10"/>
    <p:sldId id="315" r:id="rId11"/>
    <p:sldId id="272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6" r:id="rId20"/>
    <p:sldId id="277" r:id="rId21"/>
    <p:sldId id="299" r:id="rId22"/>
    <p:sldId id="300" r:id="rId23"/>
    <p:sldId id="301" r:id="rId24"/>
    <p:sldId id="305" r:id="rId25"/>
    <p:sldId id="307" r:id="rId26"/>
    <p:sldId id="310" r:id="rId27"/>
    <p:sldId id="316" r:id="rId28"/>
    <p:sldId id="303" r:id="rId29"/>
    <p:sldId id="292" r:id="rId30"/>
    <p:sldId id="294" r:id="rId31"/>
    <p:sldId id="295" r:id="rId32"/>
    <p:sldId id="304" r:id="rId33"/>
    <p:sldId id="287" r:id="rId34"/>
    <p:sldId id="306" r:id="rId35"/>
    <p:sldId id="309" r:id="rId36"/>
    <p:sldId id="308" r:id="rId37"/>
    <p:sldId id="298" r:id="rId38"/>
    <p:sldId id="297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49AA"/>
    <a:srgbClr val="95B3D7"/>
    <a:srgbClr val="5585BF"/>
    <a:srgbClr val="386294"/>
    <a:srgbClr val="2D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 autoAdjust="0"/>
    <p:restoredTop sz="94660"/>
  </p:normalViewPr>
  <p:slideViewPr>
    <p:cSldViewPr>
      <p:cViewPr varScale="1">
        <p:scale>
          <a:sx n="132" d="100"/>
          <a:sy n="132" d="100"/>
        </p:scale>
        <p:origin x="-10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Tomosynthesis\localtest\res\rings_feats_cancer.txt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Tomosynthesis\localtest\res\rings_feats_cancer.txt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Tomosynthesis\localtest\res\rings_feats_cancer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49075787837277"/>
          <c:y val="1.804144770152068E-2"/>
          <c:w val="0.8781876169861238"/>
          <c:h val="0.86315461121683512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rings_feats_cancer!$A$1:$A$72</c:f>
              <c:numCache>
                <c:formatCode>0.00E+00</c:formatCode>
                <c:ptCount val="72"/>
                <c:pt idx="0">
                  <c:v>-48.229521528287101</c:v>
                </c:pt>
                <c:pt idx="1">
                  <c:v>-65.314392495701995</c:v>
                </c:pt>
                <c:pt idx="2">
                  <c:v>-40.092950277772701</c:v>
                </c:pt>
                <c:pt idx="3">
                  <c:v>-48.934636332331202</c:v>
                </c:pt>
                <c:pt idx="4">
                  <c:v>-35.789936546151999</c:v>
                </c:pt>
                <c:pt idx="5">
                  <c:v>-48.525572258744297</c:v>
                </c:pt>
                <c:pt idx="6">
                  <c:v>-20.412806826662599</c:v>
                </c:pt>
                <c:pt idx="7">
                  <c:v>-30.903007742324</c:v>
                </c:pt>
                <c:pt idx="8">
                  <c:v>-29.9916024538995</c:v>
                </c:pt>
                <c:pt idx="9">
                  <c:v>-36.3511508353427</c:v>
                </c:pt>
                <c:pt idx="10">
                  <c:v>-38.224480276740401</c:v>
                </c:pt>
                <c:pt idx="11">
                  <c:v>-38.497678602622003</c:v>
                </c:pt>
                <c:pt idx="12">
                  <c:v>-33.025160812316699</c:v>
                </c:pt>
                <c:pt idx="13">
                  <c:v>-21.548608425847998</c:v>
                </c:pt>
                <c:pt idx="14">
                  <c:v>-24.097253863346101</c:v>
                </c:pt>
                <c:pt idx="15">
                  <c:v>-91.975079544970299</c:v>
                </c:pt>
                <c:pt idx="16">
                  <c:v>-96.985590310255802</c:v>
                </c:pt>
                <c:pt idx="17">
                  <c:v>-91.631402365668293</c:v>
                </c:pt>
                <c:pt idx="18">
                  <c:v>-85.641883397611295</c:v>
                </c:pt>
                <c:pt idx="19">
                  <c:v>-87.323117212800895</c:v>
                </c:pt>
                <c:pt idx="20">
                  <c:v>-78.149834073970993</c:v>
                </c:pt>
                <c:pt idx="21">
                  <c:v>-61.822119089818401</c:v>
                </c:pt>
                <c:pt idx="22">
                  <c:v>-67.123626132098494</c:v>
                </c:pt>
                <c:pt idx="23">
                  <c:v>-81.134891105875496</c:v>
                </c:pt>
                <c:pt idx="24">
                  <c:v>-71.174775155046603</c:v>
                </c:pt>
                <c:pt idx="25">
                  <c:v>-30.1163293272642</c:v>
                </c:pt>
                <c:pt idx="26">
                  <c:v>-33.908921334358801</c:v>
                </c:pt>
                <c:pt idx="27">
                  <c:v>-32.920678259340299</c:v>
                </c:pt>
                <c:pt idx="28">
                  <c:v>-33.275216332631899</c:v>
                </c:pt>
                <c:pt idx="29">
                  <c:v>-33.382411709906201</c:v>
                </c:pt>
                <c:pt idx="30">
                  <c:v>-37.2702776755931</c:v>
                </c:pt>
                <c:pt idx="31">
                  <c:v>-38.6122583066551</c:v>
                </c:pt>
                <c:pt idx="32">
                  <c:v>-38.378838531566203</c:v>
                </c:pt>
                <c:pt idx="33">
                  <c:v>-71.816779835336007</c:v>
                </c:pt>
                <c:pt idx="34">
                  <c:v>-65.472567259185197</c:v>
                </c:pt>
                <c:pt idx="35">
                  <c:v>-60.933687304881701</c:v>
                </c:pt>
                <c:pt idx="36">
                  <c:v>-73.941865530039706</c:v>
                </c:pt>
                <c:pt idx="37">
                  <c:v>-58.7362276034033</c:v>
                </c:pt>
                <c:pt idx="38">
                  <c:v>-41.198205510389698</c:v>
                </c:pt>
                <c:pt idx="39">
                  <c:v>-62.190578616136101</c:v>
                </c:pt>
                <c:pt idx="40">
                  <c:v>-58.739884296611997</c:v>
                </c:pt>
                <c:pt idx="41">
                  <c:v>-40.292806760919298</c:v>
                </c:pt>
                <c:pt idx="42">
                  <c:v>-47.589920411895598</c:v>
                </c:pt>
                <c:pt idx="43">
                  <c:v>-41.104665024312602</c:v>
                </c:pt>
                <c:pt idx="44">
                  <c:v>-47.255624678242</c:v>
                </c:pt>
                <c:pt idx="45">
                  <c:v>-48.085348845360002</c:v>
                </c:pt>
                <c:pt idx="46">
                  <c:v>-39.3725611398051</c:v>
                </c:pt>
                <c:pt idx="47">
                  <c:v>-39.542399444848002</c:v>
                </c:pt>
                <c:pt idx="48">
                  <c:v>-91.751584783110104</c:v>
                </c:pt>
                <c:pt idx="49">
                  <c:v>-92.301636987349895</c:v>
                </c:pt>
                <c:pt idx="50">
                  <c:v>-95.614366842201406</c:v>
                </c:pt>
                <c:pt idx="51">
                  <c:v>-72.203038063171306</c:v>
                </c:pt>
                <c:pt idx="52">
                  <c:v>-80.655662375317107</c:v>
                </c:pt>
                <c:pt idx="53">
                  <c:v>-66.912976743153294</c:v>
                </c:pt>
                <c:pt idx="54">
                  <c:v>-37.791033967101399</c:v>
                </c:pt>
                <c:pt idx="55">
                  <c:v>-37.707977016748302</c:v>
                </c:pt>
                <c:pt idx="56">
                  <c:v>-40.021802448006198</c:v>
                </c:pt>
                <c:pt idx="57">
                  <c:v>-39.463183258332897</c:v>
                </c:pt>
                <c:pt idx="58">
                  <c:v>-38.590408905295803</c:v>
                </c:pt>
                <c:pt idx="59">
                  <c:v>-38.9757144936383</c:v>
                </c:pt>
                <c:pt idx="60">
                  <c:v>-42.286918498309603</c:v>
                </c:pt>
                <c:pt idx="61">
                  <c:v>-40.321779868381597</c:v>
                </c:pt>
                <c:pt idx="62">
                  <c:v>-31.9301437298449</c:v>
                </c:pt>
                <c:pt idx="63">
                  <c:v>-35.255342533628003</c:v>
                </c:pt>
                <c:pt idx="64">
                  <c:v>62.824843965541497</c:v>
                </c:pt>
                <c:pt idx="65">
                  <c:v>-39.769167457488898</c:v>
                </c:pt>
                <c:pt idx="66">
                  <c:v>14.205554075261601</c:v>
                </c:pt>
                <c:pt idx="67">
                  <c:v>20.1799331912502</c:v>
                </c:pt>
                <c:pt idx="68">
                  <c:v>5.9724468505388399</c:v>
                </c:pt>
                <c:pt idx="69">
                  <c:v>-8.9576430622785708</c:v>
                </c:pt>
                <c:pt idx="70">
                  <c:v>-0.33871851061310998</c:v>
                </c:pt>
                <c:pt idx="71">
                  <c:v>-34.043375844702403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rings_feats_cancer!$C$1:$C$72</c:f>
              <c:numCache>
                <c:formatCode>0.00E+00</c:formatCode>
                <c:ptCount val="72"/>
                <c:pt idx="0">
                  <c:v>-12.134008747659299</c:v>
                </c:pt>
                <c:pt idx="1">
                  <c:v>-10.2834656191395</c:v>
                </c:pt>
                <c:pt idx="2">
                  <c:v>-25.8084537440544</c:v>
                </c:pt>
                <c:pt idx="3">
                  <c:v>-10.323410753330601</c:v>
                </c:pt>
                <c:pt idx="4">
                  <c:v>-9.0180981478609894</c:v>
                </c:pt>
                <c:pt idx="5">
                  <c:v>-25.103901657020501</c:v>
                </c:pt>
                <c:pt idx="6">
                  <c:v>-20.5177621883348</c:v>
                </c:pt>
                <c:pt idx="7">
                  <c:v>-13.4872405157338</c:v>
                </c:pt>
                <c:pt idx="8">
                  <c:v>-17.659499305882001</c:v>
                </c:pt>
                <c:pt idx="9">
                  <c:v>-14.6371103810066</c:v>
                </c:pt>
                <c:pt idx="10">
                  <c:v>-15.7111008180859</c:v>
                </c:pt>
                <c:pt idx="11">
                  <c:v>-18.0200000994097</c:v>
                </c:pt>
                <c:pt idx="12">
                  <c:v>-14.6102831024974</c:v>
                </c:pt>
                <c:pt idx="13">
                  <c:v>-5.40292486789596</c:v>
                </c:pt>
                <c:pt idx="14">
                  <c:v>-7.5425188404107004</c:v>
                </c:pt>
                <c:pt idx="15">
                  <c:v>-14.3576729660067</c:v>
                </c:pt>
                <c:pt idx="16">
                  <c:v>-18.187727060607301</c:v>
                </c:pt>
                <c:pt idx="17">
                  <c:v>-18.1890792045326</c:v>
                </c:pt>
                <c:pt idx="18">
                  <c:v>-6.23341135821686</c:v>
                </c:pt>
                <c:pt idx="19">
                  <c:v>-6.5280591582924901</c:v>
                </c:pt>
                <c:pt idx="20">
                  <c:v>-6.01889130643867</c:v>
                </c:pt>
                <c:pt idx="21">
                  <c:v>-9.42052537436318</c:v>
                </c:pt>
                <c:pt idx="22">
                  <c:v>-31.297748551848301</c:v>
                </c:pt>
                <c:pt idx="23">
                  <c:v>-28.1653645391889</c:v>
                </c:pt>
                <c:pt idx="24">
                  <c:v>-31.418262532341899</c:v>
                </c:pt>
                <c:pt idx="25">
                  <c:v>-39.081962630988698</c:v>
                </c:pt>
                <c:pt idx="26">
                  <c:v>-17.3488409679752</c:v>
                </c:pt>
                <c:pt idx="27">
                  <c:v>-21.719733366725499</c:v>
                </c:pt>
                <c:pt idx="28">
                  <c:v>15.785452069777101</c:v>
                </c:pt>
                <c:pt idx="29">
                  <c:v>-17.542661888627698</c:v>
                </c:pt>
                <c:pt idx="30">
                  <c:v>-60.707025976970002</c:v>
                </c:pt>
                <c:pt idx="31">
                  <c:v>-56.768598569119298</c:v>
                </c:pt>
                <c:pt idx="32">
                  <c:v>-12.1742861398731</c:v>
                </c:pt>
                <c:pt idx="33">
                  <c:v>-41.1990551756057</c:v>
                </c:pt>
                <c:pt idx="34">
                  <c:v>-14.6624246352655</c:v>
                </c:pt>
                <c:pt idx="35">
                  <c:v>13.479227199508699</c:v>
                </c:pt>
                <c:pt idx="36">
                  <c:v>-16.556107545518099</c:v>
                </c:pt>
                <c:pt idx="37">
                  <c:v>-9.8542447272235894</c:v>
                </c:pt>
                <c:pt idx="38">
                  <c:v>-7.2280768200049099</c:v>
                </c:pt>
                <c:pt idx="39">
                  <c:v>-32.306705196968799</c:v>
                </c:pt>
                <c:pt idx="40">
                  <c:v>-19.6247878768352</c:v>
                </c:pt>
                <c:pt idx="41">
                  <c:v>-13.605846947968701</c:v>
                </c:pt>
                <c:pt idx="42">
                  <c:v>-16.105925237000601</c:v>
                </c:pt>
                <c:pt idx="43">
                  <c:v>-21.003475759879699</c:v>
                </c:pt>
                <c:pt idx="44">
                  <c:v>-30.897933373753599</c:v>
                </c:pt>
                <c:pt idx="45">
                  <c:v>9.6399741070338294</c:v>
                </c:pt>
                <c:pt idx="46">
                  <c:v>-12.8781928538871</c:v>
                </c:pt>
                <c:pt idx="47">
                  <c:v>-14.000360199106201</c:v>
                </c:pt>
                <c:pt idx="48">
                  <c:v>-9.4738921138553494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420992"/>
        <c:axId val="158422528"/>
      </c:lineChart>
      <c:catAx>
        <c:axId val="158420992"/>
        <c:scaling>
          <c:orientation val="minMax"/>
        </c:scaling>
        <c:delete val="0"/>
        <c:axPos val="b"/>
        <c:majorTickMark val="none"/>
        <c:minorTickMark val="none"/>
        <c:tickLblPos val="nextTo"/>
        <c:crossAx val="158422528"/>
        <c:crosses val="autoZero"/>
        <c:auto val="1"/>
        <c:lblAlgn val="ctr"/>
        <c:lblOffset val="100"/>
        <c:noMultiLvlLbl val="0"/>
      </c:catAx>
      <c:valAx>
        <c:axId val="158422528"/>
        <c:scaling>
          <c:orientation val="minMax"/>
        </c:scaling>
        <c:delete val="0"/>
        <c:axPos val="l"/>
        <c:numFmt formatCode="0.00E+00" sourceLinked="1"/>
        <c:majorTickMark val="none"/>
        <c:minorTickMark val="none"/>
        <c:tickLblPos val="nextTo"/>
        <c:crossAx val="15842099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rings_feats_cancer!$A$1:$A$72</c:f>
              <c:numCache>
                <c:formatCode>0.00E+00</c:formatCode>
                <c:ptCount val="72"/>
                <c:pt idx="0">
                  <c:v>-71.360948945301701</c:v>
                </c:pt>
                <c:pt idx="1">
                  <c:v>-89.759629654296901</c:v>
                </c:pt>
                <c:pt idx="2">
                  <c:v>-65.453788336109795</c:v>
                </c:pt>
                <c:pt idx="3">
                  <c:v>-72.865802607460694</c:v>
                </c:pt>
                <c:pt idx="4">
                  <c:v>-64.742035968763602</c:v>
                </c:pt>
                <c:pt idx="5">
                  <c:v>-73.186305385810797</c:v>
                </c:pt>
                <c:pt idx="6">
                  <c:v>-51.089744424841903</c:v>
                </c:pt>
                <c:pt idx="7">
                  <c:v>-51.204581692504703</c:v>
                </c:pt>
                <c:pt idx="8">
                  <c:v>-49.507442805982897</c:v>
                </c:pt>
                <c:pt idx="9">
                  <c:v>-60.036851935215601</c:v>
                </c:pt>
                <c:pt idx="10">
                  <c:v>-59.996444620778298</c:v>
                </c:pt>
                <c:pt idx="11">
                  <c:v>-58.3860322161756</c:v>
                </c:pt>
                <c:pt idx="12">
                  <c:v>-51.1536655846051</c:v>
                </c:pt>
                <c:pt idx="13">
                  <c:v>-44.618562606444101</c:v>
                </c:pt>
                <c:pt idx="14">
                  <c:v>-45.372395748311398</c:v>
                </c:pt>
                <c:pt idx="15">
                  <c:v>-162.430340319256</c:v>
                </c:pt>
                <c:pt idx="16">
                  <c:v>-170.167400356521</c:v>
                </c:pt>
                <c:pt idx="17">
                  <c:v>-162.355430392871</c:v>
                </c:pt>
                <c:pt idx="18">
                  <c:v>-171.23057305480501</c:v>
                </c:pt>
                <c:pt idx="19">
                  <c:v>-166.196695413925</c:v>
                </c:pt>
                <c:pt idx="20">
                  <c:v>-163.85397376040501</c:v>
                </c:pt>
                <c:pt idx="21">
                  <c:v>-151.470681730878</c:v>
                </c:pt>
                <c:pt idx="22">
                  <c:v>-155.40153880499901</c:v>
                </c:pt>
                <c:pt idx="23">
                  <c:v>-172.116919302475</c:v>
                </c:pt>
                <c:pt idx="24">
                  <c:v>-166.588124417492</c:v>
                </c:pt>
                <c:pt idx="25">
                  <c:v>-40.449347455773299</c:v>
                </c:pt>
                <c:pt idx="26">
                  <c:v>-48.453959788326102</c:v>
                </c:pt>
                <c:pt idx="27">
                  <c:v>-43.6775196900319</c:v>
                </c:pt>
                <c:pt idx="28">
                  <c:v>-42.1952682299871</c:v>
                </c:pt>
                <c:pt idx="29">
                  <c:v>-43.924756906990197</c:v>
                </c:pt>
                <c:pt idx="30">
                  <c:v>-51.076201779186398</c:v>
                </c:pt>
                <c:pt idx="31">
                  <c:v>-58.339692893537602</c:v>
                </c:pt>
                <c:pt idx="32">
                  <c:v>-52.092809218007297</c:v>
                </c:pt>
                <c:pt idx="33">
                  <c:v>-125.80574722451</c:v>
                </c:pt>
                <c:pt idx="34">
                  <c:v>-115.83023264954301</c:v>
                </c:pt>
                <c:pt idx="35">
                  <c:v>-106.365929641986</c:v>
                </c:pt>
                <c:pt idx="36">
                  <c:v>-130.711754481242</c:v>
                </c:pt>
                <c:pt idx="37">
                  <c:v>-113.443279811745</c:v>
                </c:pt>
                <c:pt idx="38">
                  <c:v>-94.433265402343395</c:v>
                </c:pt>
                <c:pt idx="39">
                  <c:v>-120.84324707719701</c:v>
                </c:pt>
                <c:pt idx="40">
                  <c:v>-117.117597183423</c:v>
                </c:pt>
                <c:pt idx="41">
                  <c:v>-78.347577011188804</c:v>
                </c:pt>
                <c:pt idx="42">
                  <c:v>-75.563797673139604</c:v>
                </c:pt>
                <c:pt idx="43">
                  <c:v>-78.455556408466606</c:v>
                </c:pt>
                <c:pt idx="44">
                  <c:v>-72.949958789873406</c:v>
                </c:pt>
                <c:pt idx="45">
                  <c:v>-75.352144384639701</c:v>
                </c:pt>
                <c:pt idx="46">
                  <c:v>-77.470686331311597</c:v>
                </c:pt>
                <c:pt idx="47">
                  <c:v>-79.212901551509205</c:v>
                </c:pt>
                <c:pt idx="48">
                  <c:v>-156.276363238312</c:v>
                </c:pt>
                <c:pt idx="49">
                  <c:v>-162.44779601065599</c:v>
                </c:pt>
                <c:pt idx="50">
                  <c:v>-165.71451833741099</c:v>
                </c:pt>
                <c:pt idx="51">
                  <c:v>-139.95512205176999</c:v>
                </c:pt>
                <c:pt idx="52">
                  <c:v>-159.14254821548599</c:v>
                </c:pt>
                <c:pt idx="53">
                  <c:v>-150.313455951696</c:v>
                </c:pt>
                <c:pt idx="54">
                  <c:v>-56.380216024791601</c:v>
                </c:pt>
                <c:pt idx="55">
                  <c:v>-57.132654267851699</c:v>
                </c:pt>
                <c:pt idx="56">
                  <c:v>-60.448341610476</c:v>
                </c:pt>
                <c:pt idx="57">
                  <c:v>-57.754141525678001</c:v>
                </c:pt>
                <c:pt idx="58">
                  <c:v>-55.140487514582901</c:v>
                </c:pt>
                <c:pt idx="59">
                  <c:v>-61.421289357054398</c:v>
                </c:pt>
                <c:pt idx="60">
                  <c:v>-23.5704318744855</c:v>
                </c:pt>
                <c:pt idx="61">
                  <c:v>-22.726398235483099</c:v>
                </c:pt>
                <c:pt idx="62">
                  <c:v>-3.6340058810106699</c:v>
                </c:pt>
                <c:pt idx="63">
                  <c:v>-3.74389183553021</c:v>
                </c:pt>
                <c:pt idx="64">
                  <c:v>73.937379000755101</c:v>
                </c:pt>
                <c:pt idx="65">
                  <c:v>-24.493942173030099</c:v>
                </c:pt>
                <c:pt idx="66">
                  <c:v>-2.2387980394224498</c:v>
                </c:pt>
                <c:pt idx="67">
                  <c:v>-0.97222917581639101</c:v>
                </c:pt>
                <c:pt idx="68">
                  <c:v>-9.5276717633439105</c:v>
                </c:pt>
                <c:pt idx="69">
                  <c:v>-26.766234371761598</c:v>
                </c:pt>
                <c:pt idx="70">
                  <c:v>-23.4468138905888</c:v>
                </c:pt>
                <c:pt idx="71">
                  <c:v>-53.174368850885998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rings_feats_cancer!$C$1:$C$72</c:f>
              <c:numCache>
                <c:formatCode>0.00E+00</c:formatCode>
                <c:ptCount val="72"/>
                <c:pt idx="0">
                  <c:v>-4.4262168759303604</c:v>
                </c:pt>
                <c:pt idx="1">
                  <c:v>-17.672869267145401</c:v>
                </c:pt>
                <c:pt idx="2">
                  <c:v>-32.459363522883102</c:v>
                </c:pt>
                <c:pt idx="3">
                  <c:v>-14.9090885367333</c:v>
                </c:pt>
                <c:pt idx="4">
                  <c:v>-5.9325256759905596</c:v>
                </c:pt>
                <c:pt idx="5">
                  <c:v>-49.054117828933499</c:v>
                </c:pt>
                <c:pt idx="6">
                  <c:v>-27.571657304976899</c:v>
                </c:pt>
                <c:pt idx="7">
                  <c:v>-15.4173019107072</c:v>
                </c:pt>
                <c:pt idx="8">
                  <c:v>-28.002675858139501</c:v>
                </c:pt>
                <c:pt idx="9">
                  <c:v>-22.423706757972901</c:v>
                </c:pt>
                <c:pt idx="10">
                  <c:v>-22.570770038100999</c:v>
                </c:pt>
                <c:pt idx="11">
                  <c:v>-24.561653167394699</c:v>
                </c:pt>
                <c:pt idx="12">
                  <c:v>-22.694200832336499</c:v>
                </c:pt>
                <c:pt idx="13">
                  <c:v>-17.1172530694198</c:v>
                </c:pt>
                <c:pt idx="14">
                  <c:v>-10.532818903690201</c:v>
                </c:pt>
                <c:pt idx="15">
                  <c:v>-24.8405343854363</c:v>
                </c:pt>
                <c:pt idx="16">
                  <c:v>-23.722206755589799</c:v>
                </c:pt>
                <c:pt idx="17">
                  <c:v>-27.515464065543899</c:v>
                </c:pt>
                <c:pt idx="18">
                  <c:v>-4.0752041900877796</c:v>
                </c:pt>
                <c:pt idx="19">
                  <c:v>-17.6272161929578</c:v>
                </c:pt>
                <c:pt idx="20">
                  <c:v>-7.9887071561140104</c:v>
                </c:pt>
                <c:pt idx="21">
                  <c:v>-3.5745888047997099</c:v>
                </c:pt>
                <c:pt idx="22">
                  <c:v>-71.957690764078293</c:v>
                </c:pt>
                <c:pt idx="23">
                  <c:v>-49.128071050390702</c:v>
                </c:pt>
                <c:pt idx="24">
                  <c:v>-36.049429418127403</c:v>
                </c:pt>
                <c:pt idx="25">
                  <c:v>-70.457110170972101</c:v>
                </c:pt>
                <c:pt idx="26">
                  <c:v>-21.8454914217611</c:v>
                </c:pt>
                <c:pt idx="27">
                  <c:v>-35.0713206576063</c:v>
                </c:pt>
                <c:pt idx="28">
                  <c:v>12.9225297882676</c:v>
                </c:pt>
                <c:pt idx="29">
                  <c:v>1.3168980764689799</c:v>
                </c:pt>
                <c:pt idx="30">
                  <c:v>-70.489582052251194</c:v>
                </c:pt>
                <c:pt idx="31">
                  <c:v>-78.213854967979302</c:v>
                </c:pt>
                <c:pt idx="32">
                  <c:v>11.325533092361001</c:v>
                </c:pt>
                <c:pt idx="33">
                  <c:v>-73.723805023276</c:v>
                </c:pt>
                <c:pt idx="34">
                  <c:v>-18.119612120179401</c:v>
                </c:pt>
                <c:pt idx="35">
                  <c:v>40.0718572946748</c:v>
                </c:pt>
                <c:pt idx="36">
                  <c:v>-15.8517359362344</c:v>
                </c:pt>
                <c:pt idx="37">
                  <c:v>-9.6067419997016206</c:v>
                </c:pt>
                <c:pt idx="38">
                  <c:v>8.3914001981662203</c:v>
                </c:pt>
                <c:pt idx="39">
                  <c:v>-38.737234966037803</c:v>
                </c:pt>
                <c:pt idx="40">
                  <c:v>-27.662438295700198</c:v>
                </c:pt>
                <c:pt idx="41">
                  <c:v>-18.457923650102199</c:v>
                </c:pt>
                <c:pt idx="42">
                  <c:v>-24.032868660587901</c:v>
                </c:pt>
                <c:pt idx="43">
                  <c:v>-21.9014346551944</c:v>
                </c:pt>
                <c:pt idx="44">
                  <c:v>-46.4333035406965</c:v>
                </c:pt>
                <c:pt idx="45">
                  <c:v>12.7442880159102</c:v>
                </c:pt>
                <c:pt idx="46">
                  <c:v>-25.901834536522301</c:v>
                </c:pt>
                <c:pt idx="47">
                  <c:v>-17.933108958712399</c:v>
                </c:pt>
                <c:pt idx="48">
                  <c:v>5.4875891705555597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447488"/>
        <c:axId val="158449024"/>
      </c:lineChart>
      <c:catAx>
        <c:axId val="158447488"/>
        <c:scaling>
          <c:orientation val="minMax"/>
        </c:scaling>
        <c:delete val="0"/>
        <c:axPos val="b"/>
        <c:majorTickMark val="none"/>
        <c:minorTickMark val="none"/>
        <c:tickLblPos val="nextTo"/>
        <c:crossAx val="158449024"/>
        <c:crosses val="autoZero"/>
        <c:auto val="1"/>
        <c:lblAlgn val="ctr"/>
        <c:lblOffset val="100"/>
        <c:noMultiLvlLbl val="0"/>
      </c:catAx>
      <c:valAx>
        <c:axId val="158449024"/>
        <c:scaling>
          <c:orientation val="minMax"/>
        </c:scaling>
        <c:delete val="0"/>
        <c:axPos val="l"/>
        <c:numFmt formatCode="0.00E+00" sourceLinked="1"/>
        <c:majorTickMark val="none"/>
        <c:minorTickMark val="none"/>
        <c:tickLblPos val="nextTo"/>
        <c:crossAx val="1584474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rings_feats_cancer!$A$1:$A$72</c:f>
              <c:numCache>
                <c:formatCode>0.00E+00</c:formatCode>
                <c:ptCount val="72"/>
                <c:pt idx="0">
                  <c:v>-36.114451038039597</c:v>
                </c:pt>
                <c:pt idx="1">
                  <c:v>-51.255800922504697</c:v>
                </c:pt>
                <c:pt idx="2">
                  <c:v>-30.454729242972</c:v>
                </c:pt>
                <c:pt idx="3">
                  <c:v>-37.234879977656703</c:v>
                </c:pt>
                <c:pt idx="4">
                  <c:v>-26.317682922995498</c:v>
                </c:pt>
                <c:pt idx="5">
                  <c:v>-38.474836089536304</c:v>
                </c:pt>
                <c:pt idx="6">
                  <c:v>-12.5313849662389</c:v>
                </c:pt>
                <c:pt idx="7">
                  <c:v>-22.871379657934199</c:v>
                </c:pt>
                <c:pt idx="8">
                  <c:v>-22.1907012207908</c:v>
                </c:pt>
                <c:pt idx="9">
                  <c:v>-28.137618073768301</c:v>
                </c:pt>
                <c:pt idx="10">
                  <c:v>-29.609768871012999</c:v>
                </c:pt>
                <c:pt idx="11">
                  <c:v>-30.150198999392899</c:v>
                </c:pt>
                <c:pt idx="12">
                  <c:v>-23.874012595938101</c:v>
                </c:pt>
                <c:pt idx="13">
                  <c:v>-14.5945972161248</c:v>
                </c:pt>
                <c:pt idx="14">
                  <c:v>-17.047582742948599</c:v>
                </c:pt>
                <c:pt idx="15">
                  <c:v>-47.110593098937301</c:v>
                </c:pt>
                <c:pt idx="16">
                  <c:v>-50.317068174824101</c:v>
                </c:pt>
                <c:pt idx="17">
                  <c:v>-50.624032012136098</c:v>
                </c:pt>
                <c:pt idx="18">
                  <c:v>-45.050421709807203</c:v>
                </c:pt>
                <c:pt idx="19">
                  <c:v>-41.349034471336203</c:v>
                </c:pt>
                <c:pt idx="20">
                  <c:v>-34.735643423888298</c:v>
                </c:pt>
                <c:pt idx="21">
                  <c:v>-36.134688590767801</c:v>
                </c:pt>
                <c:pt idx="22">
                  <c:v>-32.039450757780799</c:v>
                </c:pt>
                <c:pt idx="23">
                  <c:v>-41.192896385841401</c:v>
                </c:pt>
                <c:pt idx="24">
                  <c:v>-36.111231283793799</c:v>
                </c:pt>
                <c:pt idx="25">
                  <c:v>-26.3476163510785</c:v>
                </c:pt>
                <c:pt idx="26">
                  <c:v>-27.764837115462701</c:v>
                </c:pt>
                <c:pt idx="27">
                  <c:v>-28.3649310741446</c:v>
                </c:pt>
                <c:pt idx="28">
                  <c:v>-27.2895608259441</c:v>
                </c:pt>
                <c:pt idx="29">
                  <c:v>-28.797046237625199</c:v>
                </c:pt>
                <c:pt idx="30">
                  <c:v>-29.868897900457199</c:v>
                </c:pt>
                <c:pt idx="31">
                  <c:v>-32.441315224663001</c:v>
                </c:pt>
                <c:pt idx="32">
                  <c:v>-31.468357876088199</c:v>
                </c:pt>
                <c:pt idx="33">
                  <c:v>-51.106945391760597</c:v>
                </c:pt>
                <c:pt idx="34">
                  <c:v>-50.653741651254997</c:v>
                </c:pt>
                <c:pt idx="35">
                  <c:v>-41.175416043120897</c:v>
                </c:pt>
                <c:pt idx="36">
                  <c:v>-50.443630652379703</c:v>
                </c:pt>
                <c:pt idx="37">
                  <c:v>-44.6597572457285</c:v>
                </c:pt>
                <c:pt idx="38">
                  <c:v>-24.248103091804499</c:v>
                </c:pt>
                <c:pt idx="39">
                  <c:v>-44.370401335331202</c:v>
                </c:pt>
                <c:pt idx="40">
                  <c:v>-37.816191936948996</c:v>
                </c:pt>
                <c:pt idx="41">
                  <c:v>-23.2178884488413</c:v>
                </c:pt>
                <c:pt idx="42">
                  <c:v>-28.862068038204601</c:v>
                </c:pt>
                <c:pt idx="43">
                  <c:v>-24.626476830001199</c:v>
                </c:pt>
                <c:pt idx="44">
                  <c:v>-33.377395781699803</c:v>
                </c:pt>
                <c:pt idx="45">
                  <c:v>-27.785458888028099</c:v>
                </c:pt>
                <c:pt idx="46">
                  <c:v>-20.681955345491598</c:v>
                </c:pt>
                <c:pt idx="47">
                  <c:v>-16.065153141345299</c:v>
                </c:pt>
                <c:pt idx="48">
                  <c:v>-56.796070066701603</c:v>
                </c:pt>
                <c:pt idx="49">
                  <c:v>-58.729708174138899</c:v>
                </c:pt>
                <c:pt idx="50">
                  <c:v>-62.609769781499999</c:v>
                </c:pt>
                <c:pt idx="51">
                  <c:v>-33.761967802697903</c:v>
                </c:pt>
                <c:pt idx="52">
                  <c:v>-51.300884505487403</c:v>
                </c:pt>
                <c:pt idx="53">
                  <c:v>-45.838918801678403</c:v>
                </c:pt>
                <c:pt idx="54">
                  <c:v>-32.5652676763005</c:v>
                </c:pt>
                <c:pt idx="55">
                  <c:v>-32.112080288951397</c:v>
                </c:pt>
                <c:pt idx="56">
                  <c:v>-32.177328556369702</c:v>
                </c:pt>
                <c:pt idx="57">
                  <c:v>-32.354626795179399</c:v>
                </c:pt>
                <c:pt idx="58">
                  <c:v>-31.377261344943001</c:v>
                </c:pt>
                <c:pt idx="59">
                  <c:v>-30.019530322134202</c:v>
                </c:pt>
                <c:pt idx="60">
                  <c:v>-40.428033767034002</c:v>
                </c:pt>
                <c:pt idx="61">
                  <c:v>-31.9614065283325</c:v>
                </c:pt>
                <c:pt idx="62">
                  <c:v>-27.350748886925999</c:v>
                </c:pt>
                <c:pt idx="63">
                  <c:v>-28.9787756069138</c:v>
                </c:pt>
                <c:pt idx="64">
                  <c:v>51.196094832965898</c:v>
                </c:pt>
                <c:pt idx="65">
                  <c:v>-34.278752597081997</c:v>
                </c:pt>
                <c:pt idx="66">
                  <c:v>22.39667320721</c:v>
                </c:pt>
                <c:pt idx="67">
                  <c:v>26.822221724005502</c:v>
                </c:pt>
                <c:pt idx="68">
                  <c:v>16.412902914231999</c:v>
                </c:pt>
                <c:pt idx="69">
                  <c:v>4.6422339039958301E-2</c:v>
                </c:pt>
                <c:pt idx="70">
                  <c:v>3.8781669552254199</c:v>
                </c:pt>
                <c:pt idx="71">
                  <c:v>-26.935928926395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rings_feats_cancer!$C$1:$C$72</c:f>
              <c:numCache>
                <c:formatCode>0.00E+00</c:formatCode>
                <c:ptCount val="72"/>
                <c:pt idx="0">
                  <c:v>-12.2053349502279</c:v>
                </c:pt>
                <c:pt idx="1">
                  <c:v>-8.8944147515744003</c:v>
                </c:pt>
                <c:pt idx="2">
                  <c:v>-21.565230543254302</c:v>
                </c:pt>
                <c:pt idx="3">
                  <c:v>-8.4107533086704809</c:v>
                </c:pt>
                <c:pt idx="4">
                  <c:v>-7.8772287220885602</c:v>
                </c:pt>
                <c:pt idx="5">
                  <c:v>-19.0315757427711</c:v>
                </c:pt>
                <c:pt idx="6">
                  <c:v>-16.594926564601899</c:v>
                </c:pt>
                <c:pt idx="7">
                  <c:v>-10.8936791417965</c:v>
                </c:pt>
                <c:pt idx="8">
                  <c:v>-15.443585849985199</c:v>
                </c:pt>
                <c:pt idx="9">
                  <c:v>-11.9642812372776</c:v>
                </c:pt>
                <c:pt idx="10">
                  <c:v>-13.585208433586599</c:v>
                </c:pt>
                <c:pt idx="11">
                  <c:v>-16.319353439958299</c:v>
                </c:pt>
                <c:pt idx="12">
                  <c:v>-11.3570834778043</c:v>
                </c:pt>
                <c:pt idx="13">
                  <c:v>-2.7818535037363299</c:v>
                </c:pt>
                <c:pt idx="14">
                  <c:v>-6.0199475694691502</c:v>
                </c:pt>
                <c:pt idx="15">
                  <c:v>-12.533477000226201</c:v>
                </c:pt>
                <c:pt idx="16">
                  <c:v>-16.114868928768701</c:v>
                </c:pt>
                <c:pt idx="17">
                  <c:v>-14.133409134133</c:v>
                </c:pt>
                <c:pt idx="18">
                  <c:v>-5.8533939796216297</c:v>
                </c:pt>
                <c:pt idx="19">
                  <c:v>-5.8074770623002303</c:v>
                </c:pt>
                <c:pt idx="20">
                  <c:v>-5.3205417155117702</c:v>
                </c:pt>
                <c:pt idx="21">
                  <c:v>-10.4026795602113</c:v>
                </c:pt>
                <c:pt idx="22">
                  <c:v>-22.4526978417884</c:v>
                </c:pt>
                <c:pt idx="23">
                  <c:v>-24.127485854781799</c:v>
                </c:pt>
                <c:pt idx="24">
                  <c:v>-26.795602392960099</c:v>
                </c:pt>
                <c:pt idx="25">
                  <c:v>-33.456424088394499</c:v>
                </c:pt>
                <c:pt idx="26">
                  <c:v>-15.964348979142001</c:v>
                </c:pt>
                <c:pt idx="27">
                  <c:v>-18.390064997926199</c:v>
                </c:pt>
                <c:pt idx="28">
                  <c:v>15.064554597276601</c:v>
                </c:pt>
                <c:pt idx="29">
                  <c:v>-15.0976683677799</c:v>
                </c:pt>
                <c:pt idx="30">
                  <c:v>-54.3478590480291</c:v>
                </c:pt>
                <c:pt idx="31">
                  <c:v>-48.554246343127701</c:v>
                </c:pt>
                <c:pt idx="32">
                  <c:v>-10.413271266573201</c:v>
                </c:pt>
                <c:pt idx="33">
                  <c:v>-34.421690765899598</c:v>
                </c:pt>
                <c:pt idx="34">
                  <c:v>-12.571562386166899</c:v>
                </c:pt>
                <c:pt idx="35">
                  <c:v>6.2335953308888303</c:v>
                </c:pt>
                <c:pt idx="36">
                  <c:v>-15.3186074605486</c:v>
                </c:pt>
                <c:pt idx="37">
                  <c:v>-8.6083270731137809</c:v>
                </c:pt>
                <c:pt idx="38">
                  <c:v>-9.0402309010589796</c:v>
                </c:pt>
                <c:pt idx="39">
                  <c:v>-26.1512935320014</c:v>
                </c:pt>
                <c:pt idx="40">
                  <c:v>-17.069006101304701</c:v>
                </c:pt>
                <c:pt idx="41">
                  <c:v>-8.7873437082997796</c:v>
                </c:pt>
                <c:pt idx="42">
                  <c:v>-12.764889241036601</c:v>
                </c:pt>
                <c:pt idx="43">
                  <c:v>-21.633129547818299</c:v>
                </c:pt>
                <c:pt idx="44">
                  <c:v>-24.09754682761</c:v>
                </c:pt>
                <c:pt idx="45">
                  <c:v>9.4928275738182606</c:v>
                </c:pt>
                <c:pt idx="46">
                  <c:v>-12.6049342535484</c:v>
                </c:pt>
                <c:pt idx="47">
                  <c:v>-11.8601855993392</c:v>
                </c:pt>
                <c:pt idx="48">
                  <c:v>-11.7138716368139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466432"/>
        <c:axId val="158467968"/>
      </c:lineChart>
      <c:catAx>
        <c:axId val="158466432"/>
        <c:scaling>
          <c:orientation val="minMax"/>
        </c:scaling>
        <c:delete val="0"/>
        <c:axPos val="b"/>
        <c:majorTickMark val="none"/>
        <c:minorTickMark val="none"/>
        <c:tickLblPos val="nextTo"/>
        <c:crossAx val="158467968"/>
        <c:crosses val="autoZero"/>
        <c:auto val="1"/>
        <c:lblAlgn val="ctr"/>
        <c:lblOffset val="100"/>
        <c:noMultiLvlLbl val="0"/>
      </c:catAx>
      <c:valAx>
        <c:axId val="158467968"/>
        <c:scaling>
          <c:orientation val="minMax"/>
        </c:scaling>
        <c:delete val="0"/>
        <c:axPos val="l"/>
        <c:numFmt formatCode="0.00E+00" sourceLinked="1"/>
        <c:majorTickMark val="none"/>
        <c:minorTickMark val="none"/>
        <c:tickLblPos val="nextTo"/>
        <c:crossAx val="15846643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0.18333</cdr:x>
      <cdr:y>0.04109</cdr:y>
    </cdr:from>
    <cdr:to>
      <cdr:x>0.41866</cdr:x>
      <cdr:y>0.17573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838200" y="112726"/>
          <a:ext cx="107593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err="1" smtClean="0"/>
            <a:t>numR</a:t>
          </a:r>
          <a:r>
            <a:rPr lang="en-US" dirty="0" smtClean="0"/>
            <a:t> = 5</a:t>
          </a:r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11ABE-B485-43FC-BC0E-492E7839CB9A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510CC-BE3D-4543-8FDE-A14FD8612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9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could be slightly different applying different threshold and constrain;</a:t>
            </a:r>
          </a:p>
          <a:p>
            <a:r>
              <a:rPr lang="en-US" dirty="0" smtClean="0"/>
              <a:t>Constrain: volume, adjacent co-</a:t>
            </a:r>
            <a:r>
              <a:rPr lang="en-US" dirty="0" err="1" smtClean="0"/>
              <a:t>occurence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510CC-BE3D-4543-8FDE-A14FD8612A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4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improve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510CC-BE3D-4543-8FDE-A14FD8612A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0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other</a:t>
            </a:r>
            <a:r>
              <a:rPr lang="en-US" baseline="0" dirty="0" smtClean="0"/>
              <a:t>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510CC-BE3D-4543-8FDE-A14FD8612A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1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6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8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6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8369B-538A-4450-9812-C17D8955FDDE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CC48F-F470-4387-9B3A-7F09D554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matlabcentral/fileexchange/45926-feature-mutual-information--fmi--image-fusion-metri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Just Note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34" y="5550705"/>
            <a:ext cx="1763688" cy="53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24" y="3422417"/>
            <a:ext cx="20859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9534" y="2488894"/>
            <a:ext cx="1221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Anscombe </a:t>
            </a:r>
            <a:endParaRPr lang="en-US" dirty="0" smtClean="0"/>
          </a:p>
          <a:p>
            <a:r>
              <a:rPr lang="en-US" dirty="0" smtClean="0"/>
              <a:t>Transform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5400" y="48768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Denoised </a:t>
            </a:r>
          </a:p>
          <a:p>
            <a:pPr algn="ctr"/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00599" y="281206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Gaussian</a:t>
            </a:r>
          </a:p>
          <a:p>
            <a:pPr algn="ctr"/>
            <a:r>
              <a:rPr lang="en-US" dirty="0" smtClean="0"/>
              <a:t>Distribution</a:t>
            </a:r>
          </a:p>
          <a:p>
            <a:pPr algn="ctr"/>
            <a:r>
              <a:rPr lang="en-US" sz="900" dirty="0"/>
              <a:t>u</a:t>
            </a:r>
            <a:r>
              <a:rPr lang="en-US" sz="900" dirty="0" smtClean="0"/>
              <a:t>nitary variance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 rot="5400000">
            <a:off x="5624394" y="4145682"/>
            <a:ext cx="833905" cy="337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40272" y="4876800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3273334" y="5199965"/>
            <a:ext cx="1373888" cy="337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14498" y="2782679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Poisson Distribution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72954" y="4553634"/>
            <a:ext cx="194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Inverse Anscombe </a:t>
            </a:r>
          </a:p>
          <a:p>
            <a:pPr algn="just"/>
            <a:r>
              <a:rPr lang="en-US" dirty="0" smtClean="0"/>
              <a:t>     Transform 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309742" y="3084731"/>
            <a:ext cx="1373888" cy="337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73063" y="3929956"/>
            <a:ext cx="1699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Adaptive Winier</a:t>
            </a:r>
          </a:p>
          <a:p>
            <a:pPr algn="ctr"/>
            <a:r>
              <a:rPr lang="en-US" dirty="0" smtClean="0"/>
              <a:t>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6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Inverse Anscombe transform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130831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Numerical Inverse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35" y="2421848"/>
            <a:ext cx="3533505" cy="72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73" y="3048000"/>
            <a:ext cx="2392004" cy="72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3991" y="2853510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Practical Inverse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98" y="3662202"/>
            <a:ext cx="3276600" cy="69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3477535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Unbiased Inverse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3991" y="4177190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ML Inverse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48175"/>
            <a:ext cx="23145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381500"/>
            <a:ext cx="30956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90600" y="4946876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MMSE Inverse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11" y="5316208"/>
            <a:ext cx="38290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5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Gabor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54721"/>
            <a:ext cx="2049524" cy="176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80924" y="116939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(4, 5, 0.05,1)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69439"/>
            <a:ext cx="2042997" cy="1762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45969" y="116939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(4, 5, </a:t>
            </a:r>
            <a:r>
              <a:rPr lang="en-US" dirty="0" smtClean="0">
                <a:solidFill>
                  <a:srgbClr val="0070C0"/>
                </a:solidFill>
              </a:rPr>
              <a:t>0.1,1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54721"/>
            <a:ext cx="2088650" cy="177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61577" y="120194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(4, 5, </a:t>
            </a:r>
            <a:r>
              <a:rPr lang="en-US" dirty="0" smtClean="0">
                <a:solidFill>
                  <a:srgbClr val="0070C0"/>
                </a:solidFill>
              </a:rPr>
              <a:t>0.125,1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1" y="1524000"/>
            <a:ext cx="2082869" cy="175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9600" y="11430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(4, 5, </a:t>
            </a:r>
            <a:r>
              <a:rPr lang="en-US" dirty="0" smtClean="0">
                <a:solidFill>
                  <a:srgbClr val="0070C0"/>
                </a:solidFill>
              </a:rPr>
              <a:t>0.01,1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6" y="3875291"/>
            <a:ext cx="2148284" cy="182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35" y="3912163"/>
            <a:ext cx="2113028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83843"/>
            <a:ext cx="2215271" cy="190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30" y="3875291"/>
            <a:ext cx="2157413" cy="181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61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0924" y="116939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10, </a:t>
            </a:r>
            <a:r>
              <a:rPr lang="en-US" dirty="0">
                <a:solidFill>
                  <a:srgbClr val="0070C0"/>
                </a:solidFill>
              </a:rPr>
              <a:t>0.05,1)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5969" y="116939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10, 0.075,1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121741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10, 0.01,1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3" y="1752599"/>
            <a:ext cx="2186973" cy="191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2" y="3951303"/>
            <a:ext cx="2186973" cy="183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40763"/>
            <a:ext cx="2145269" cy="186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40206"/>
            <a:ext cx="2172079" cy="186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66" y="1752600"/>
            <a:ext cx="2110434" cy="183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04" y="3940206"/>
            <a:ext cx="212679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3611"/>
            <a:ext cx="2128773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79" y="3948535"/>
            <a:ext cx="2116221" cy="181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406545" y="129655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10, 0.1,1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176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4400" y="1354063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15, 0.025,1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312" y="1354063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15, 0.01,1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226932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5" y="4114800"/>
            <a:ext cx="2190750" cy="18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60884"/>
            <a:ext cx="2285999" cy="197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4038600"/>
            <a:ext cx="2285999" cy="191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24" y="1828800"/>
            <a:ext cx="2236069" cy="196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257800" y="136105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15, </a:t>
            </a:r>
            <a:r>
              <a:rPr lang="en-US" dirty="0">
                <a:solidFill>
                  <a:srgbClr val="0070C0"/>
                </a:solidFill>
              </a:rPr>
              <a:t>0.05,1)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25" y="4086688"/>
            <a:ext cx="2250944" cy="19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87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2254" y="1354063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20, 0.025,1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312" y="1354063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20, 0.01,1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75654" y="136105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20, </a:t>
            </a:r>
            <a:r>
              <a:rPr lang="en-US" dirty="0">
                <a:solidFill>
                  <a:srgbClr val="0070C0"/>
                </a:solidFill>
              </a:rPr>
              <a:t>0.05,1)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61" y="1828800"/>
            <a:ext cx="213499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67" y="3886201"/>
            <a:ext cx="2037346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60" y="1812521"/>
            <a:ext cx="2115995" cy="18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98" y="3870159"/>
            <a:ext cx="2170118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064" y="1823185"/>
            <a:ext cx="2139454" cy="18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76" y="3852513"/>
            <a:ext cx="2244246" cy="188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01858"/>
            <a:ext cx="2141241" cy="185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90" y="3866672"/>
            <a:ext cx="2176477" cy="181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709762" y="1365833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</a:t>
            </a:r>
            <a:r>
              <a:rPr lang="en-US" dirty="0" smtClean="0">
                <a:solidFill>
                  <a:srgbClr val="0070C0"/>
                </a:solidFill>
              </a:rPr>
              <a:t>20, 0.0175,1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243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9" y="-108945"/>
            <a:ext cx="8743950" cy="69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5200" y="-230833"/>
            <a:ext cx="2810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Windowed Response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5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67750" cy="694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81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5179"/>
            <a:ext cx="8543925" cy="682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63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2" y="-76200"/>
            <a:ext cx="461507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67" y="-76200"/>
            <a:ext cx="4615079" cy="253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9" y="2421929"/>
            <a:ext cx="4676312" cy="260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82" y="2438131"/>
            <a:ext cx="4528121" cy="251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56" y="4876800"/>
            <a:ext cx="4667250" cy="26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37081" y="152400"/>
            <a:ext cx="202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Responses Poll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3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3" y="105779"/>
            <a:ext cx="2406392" cy="489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5527" y="211814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11" y="5169115"/>
            <a:ext cx="28860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5779"/>
            <a:ext cx="2377677" cy="484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4800" y="12192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benign lymph 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51" y="97111"/>
            <a:ext cx="2362200" cy="479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6200" y="685800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 fold 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7" y="5010150"/>
            <a:ext cx="17907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8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1209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84" y="115156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(4, 20, 0.0175,0.9)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6" y="3638869"/>
            <a:ext cx="12192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22409" y="324433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(4, 20, </a:t>
            </a:r>
            <a:r>
              <a:rPr lang="en-US" dirty="0" smtClean="0">
                <a:solidFill>
                  <a:srgbClr val="0070C0"/>
                </a:solidFill>
              </a:rPr>
              <a:t>0.0185,0.9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9195"/>
            <a:ext cx="6324600" cy="631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170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" y="171450"/>
            <a:ext cx="19621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8" y="2543175"/>
            <a:ext cx="13049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1450"/>
            <a:ext cx="2070839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59" y="2552700"/>
            <a:ext cx="13239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1450"/>
            <a:ext cx="1905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8" y="2552700"/>
            <a:ext cx="13430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1450"/>
            <a:ext cx="19907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88594"/>
            <a:ext cx="12858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" y="3733800"/>
            <a:ext cx="17049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6" y="5964756"/>
            <a:ext cx="13144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83" y="3629025"/>
            <a:ext cx="21431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34" y="5939891"/>
            <a:ext cx="13335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379" y="3733800"/>
            <a:ext cx="18002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01" y="5949415"/>
            <a:ext cx="12954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41" y="3730091"/>
            <a:ext cx="18097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7" y="5981700"/>
            <a:ext cx="13144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03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4" y="0"/>
            <a:ext cx="21621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8" y="2541470"/>
            <a:ext cx="1572928" cy="102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42" y="0"/>
            <a:ext cx="2247358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30265"/>
            <a:ext cx="12954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09" y="48277"/>
            <a:ext cx="2030716" cy="242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90" y="2592804"/>
            <a:ext cx="1295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158"/>
            <a:ext cx="22574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0265"/>
            <a:ext cx="1295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" y="3576411"/>
            <a:ext cx="22288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2" y="6265369"/>
            <a:ext cx="1295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58" y="3576411"/>
            <a:ext cx="199072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096000"/>
            <a:ext cx="12858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751" y="3590047"/>
            <a:ext cx="2026705" cy="217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53" y="5952998"/>
            <a:ext cx="13049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90047"/>
            <a:ext cx="2109447" cy="218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5913244"/>
            <a:ext cx="13049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46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9431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5" y="2590800"/>
            <a:ext cx="1295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37646"/>
            <a:ext cx="1828800" cy="2257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7" y="2612657"/>
            <a:ext cx="13049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78" y="228600"/>
            <a:ext cx="17907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65" y="2590800"/>
            <a:ext cx="13049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"/>
            <a:ext cx="18478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2626894"/>
            <a:ext cx="13144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885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66" y="0"/>
            <a:ext cx="24098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7015"/>
            <a:ext cx="13049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23837"/>
            <a:ext cx="19431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60359"/>
            <a:ext cx="1295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47673"/>
            <a:ext cx="15049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22259"/>
            <a:ext cx="13049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652462"/>
            <a:ext cx="10763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97952"/>
            <a:ext cx="12858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814387"/>
            <a:ext cx="7239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33702"/>
            <a:ext cx="1180198" cy="76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995361"/>
            <a:ext cx="3048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409825"/>
            <a:ext cx="12954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51435" y="4038600"/>
            <a:ext cx="2253765" cy="2133600"/>
          </a:xfrm>
          <a:prstGeom prst="rect">
            <a:avLst/>
          </a:prstGeom>
          <a:solidFill>
            <a:srgbClr val="95B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3753" y="4400750"/>
            <a:ext cx="1629878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985" y="4667450"/>
            <a:ext cx="914400" cy="914400"/>
          </a:xfrm>
          <a:prstGeom prst="rect">
            <a:avLst/>
          </a:prstGeom>
          <a:solidFill>
            <a:srgbClr val="386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85085" y="4924925"/>
            <a:ext cx="381000" cy="381000"/>
          </a:xfrm>
          <a:prstGeom prst="rect">
            <a:avLst/>
          </a:prstGeom>
          <a:solidFill>
            <a:srgbClr val="2D4E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05400" y="5705775"/>
            <a:ext cx="2667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325578" y="4191000"/>
            <a:ext cx="0" cy="1886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2432" y="5784018"/>
            <a:ext cx="97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r(radius)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37961" y="3974068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(intensity)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>
          <a:xfrm>
            <a:off x="3581400" y="4913917"/>
            <a:ext cx="3511642" cy="156308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0" y="5638800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85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00" y="3061872"/>
            <a:ext cx="2390400" cy="193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24" y="1125346"/>
            <a:ext cx="2344673" cy="193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" y="1129745"/>
            <a:ext cx="2395537" cy="195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0" y="3061872"/>
            <a:ext cx="2221200" cy="181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01" y="3061873"/>
            <a:ext cx="2307816" cy="18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08" y="4953880"/>
            <a:ext cx="2272583" cy="186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3" y="4934009"/>
            <a:ext cx="2257425" cy="187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17" y="4953880"/>
            <a:ext cx="2209800" cy="18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29745"/>
            <a:ext cx="2384324" cy="196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400" y="3029710"/>
            <a:ext cx="2424984" cy="196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409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lowchart: Decision 3"/>
          <p:cNvSpPr/>
          <p:nvPr/>
        </p:nvSpPr>
        <p:spPr>
          <a:xfrm>
            <a:off x="4876800" y="1429537"/>
            <a:ext cx="1447800" cy="685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Images </a:t>
            </a:r>
            <a:endParaRPr lang="en-US" sz="1400" dirty="0"/>
          </a:p>
        </p:txBody>
      </p:sp>
      <p:sp>
        <p:nvSpPr>
          <p:cNvPr id="5" name="Flowchart: Process 4"/>
          <p:cNvSpPr/>
          <p:nvPr/>
        </p:nvSpPr>
        <p:spPr>
          <a:xfrm>
            <a:off x="4876800" y="2346456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Preprocessing</a:t>
            </a:r>
            <a:endParaRPr lang="en-US" sz="1400" dirty="0"/>
          </a:p>
        </p:txBody>
      </p:sp>
      <p:sp>
        <p:nvSpPr>
          <p:cNvPr id="7" name="Flowchart: Process 6"/>
          <p:cNvSpPr/>
          <p:nvPr/>
        </p:nvSpPr>
        <p:spPr>
          <a:xfrm>
            <a:off x="3505200" y="38862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Mass detection</a:t>
            </a:r>
          </a:p>
          <a:p>
            <a:pPr algn="ctr"/>
            <a:r>
              <a:rPr lang="en-US" sz="1400" dirty="0" smtClean="0"/>
              <a:t>Wavelet/</a:t>
            </a:r>
            <a:r>
              <a:rPr lang="en-US" sz="1400" dirty="0" err="1" smtClean="0"/>
              <a:t>gabor</a:t>
            </a:r>
            <a:endParaRPr lang="en-US" sz="1400" dirty="0"/>
          </a:p>
        </p:txBody>
      </p:sp>
      <p:sp>
        <p:nvSpPr>
          <p:cNvPr id="9" name="Flowchart: Process 8"/>
          <p:cNvSpPr/>
          <p:nvPr/>
        </p:nvSpPr>
        <p:spPr>
          <a:xfrm>
            <a:off x="6341604" y="4034821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Calcification Detection</a:t>
            </a:r>
          </a:p>
          <a:p>
            <a:pPr algn="ctr"/>
            <a:r>
              <a:rPr lang="en-US" sz="1400" dirty="0" smtClean="0"/>
              <a:t>LOG</a:t>
            </a:r>
          </a:p>
          <a:p>
            <a:pPr algn="ctr"/>
            <a:endParaRPr lang="en-US" sz="1400" dirty="0"/>
          </a:p>
        </p:txBody>
      </p:sp>
      <p:sp>
        <p:nvSpPr>
          <p:cNvPr id="11" name="Flowchart: Process 10"/>
          <p:cNvSpPr/>
          <p:nvPr/>
        </p:nvSpPr>
        <p:spPr>
          <a:xfrm>
            <a:off x="6347587" y="5099103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Refine among neighboring slices</a:t>
            </a:r>
          </a:p>
          <a:p>
            <a:pPr algn="ctr"/>
            <a:endParaRPr lang="en-US" sz="1400" dirty="0"/>
          </a:p>
        </p:txBody>
      </p:sp>
      <p:sp>
        <p:nvSpPr>
          <p:cNvPr id="13" name="Flowchart: Process 12"/>
          <p:cNvSpPr/>
          <p:nvPr/>
        </p:nvSpPr>
        <p:spPr>
          <a:xfrm>
            <a:off x="3505200" y="48006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 Extraction</a:t>
            </a:r>
            <a:endParaRPr lang="en-US" sz="1400" dirty="0"/>
          </a:p>
        </p:txBody>
      </p:sp>
      <p:sp>
        <p:nvSpPr>
          <p:cNvPr id="14" name="Flowchart: Process 13"/>
          <p:cNvSpPr/>
          <p:nvPr/>
        </p:nvSpPr>
        <p:spPr>
          <a:xfrm>
            <a:off x="3505200" y="56388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Classification</a:t>
            </a:r>
            <a:endParaRPr lang="en-US" sz="1400" dirty="0"/>
          </a:p>
        </p:txBody>
      </p:sp>
      <p:sp>
        <p:nvSpPr>
          <p:cNvPr id="15" name="Flowchart: Process 14"/>
          <p:cNvSpPr/>
          <p:nvPr/>
        </p:nvSpPr>
        <p:spPr>
          <a:xfrm>
            <a:off x="990600" y="3362246"/>
            <a:ext cx="4114800" cy="33080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95600" y="3488048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 Extraction</a:t>
            </a:r>
            <a:endParaRPr lang="en-US" dirty="0"/>
          </a:p>
        </p:txBody>
      </p:sp>
      <p:sp>
        <p:nvSpPr>
          <p:cNvPr id="17" name="Flowchart: Process 16"/>
          <p:cNvSpPr/>
          <p:nvPr/>
        </p:nvSpPr>
        <p:spPr>
          <a:xfrm>
            <a:off x="6096000" y="3340204"/>
            <a:ext cx="2514600" cy="33080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65836" y="3488048"/>
            <a:ext cx="132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Calcification</a:t>
            </a:r>
            <a:endParaRPr lang="en-US" dirty="0"/>
          </a:p>
        </p:txBody>
      </p:sp>
      <p:sp>
        <p:nvSpPr>
          <p:cNvPr id="19" name="Flowchart: Process 18"/>
          <p:cNvSpPr/>
          <p:nvPr/>
        </p:nvSpPr>
        <p:spPr>
          <a:xfrm>
            <a:off x="1219200" y="4731327"/>
            <a:ext cx="3802157" cy="1654044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50403" y="4794932"/>
            <a:ext cx="830997" cy="14773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/>
              <a:t>Reducing False positive by </a:t>
            </a:r>
            <a:r>
              <a:rPr lang="en-US" sz="1400" dirty="0" smtClean="0"/>
              <a:t>classification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4" idx="2"/>
            <a:endCxn id="5" idx="0"/>
          </p:cNvCxnSpPr>
          <p:nvPr/>
        </p:nvCxnSpPr>
        <p:spPr>
          <a:xfrm>
            <a:off x="5600700" y="2115337"/>
            <a:ext cx="0" cy="231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  <a:endCxn id="15" idx="0"/>
          </p:cNvCxnSpPr>
          <p:nvPr/>
        </p:nvCxnSpPr>
        <p:spPr>
          <a:xfrm flipH="1">
            <a:off x="3048000" y="2956056"/>
            <a:ext cx="2552700" cy="406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17" idx="0"/>
          </p:cNvCxnSpPr>
          <p:nvPr/>
        </p:nvCxnSpPr>
        <p:spPr>
          <a:xfrm>
            <a:off x="5600700" y="2956056"/>
            <a:ext cx="1752600" cy="384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2"/>
            <a:endCxn id="13" idx="0"/>
          </p:cNvCxnSpPr>
          <p:nvPr/>
        </p:nvCxnSpPr>
        <p:spPr>
          <a:xfrm>
            <a:off x="4229100" y="4495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4" idx="0"/>
          </p:cNvCxnSpPr>
          <p:nvPr/>
        </p:nvCxnSpPr>
        <p:spPr>
          <a:xfrm>
            <a:off x="4229100" y="54102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1" idx="0"/>
          </p:cNvCxnSpPr>
          <p:nvPr/>
        </p:nvCxnSpPr>
        <p:spPr>
          <a:xfrm>
            <a:off x="7065504" y="4644421"/>
            <a:ext cx="5983" cy="4546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1" idx="2"/>
            <a:endCxn id="14" idx="3"/>
          </p:cNvCxnSpPr>
          <p:nvPr/>
        </p:nvCxnSpPr>
        <p:spPr>
          <a:xfrm rot="5400000">
            <a:off x="5894796" y="4766908"/>
            <a:ext cx="234897" cy="21184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/>
          <p:cNvSpPr/>
          <p:nvPr/>
        </p:nvSpPr>
        <p:spPr>
          <a:xfrm>
            <a:off x="1389863" y="38862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Segmentation</a:t>
            </a:r>
          </a:p>
          <a:p>
            <a:pPr algn="ctr"/>
            <a:r>
              <a:rPr lang="en-US" sz="1400" dirty="0" smtClean="0"/>
              <a:t>Graph cut</a:t>
            </a:r>
            <a:endParaRPr lang="en-US" sz="1400" dirty="0"/>
          </a:p>
        </p:txBody>
      </p:sp>
      <p:sp>
        <p:nvSpPr>
          <p:cNvPr id="42" name="Flowchart: Process 41"/>
          <p:cNvSpPr/>
          <p:nvPr/>
        </p:nvSpPr>
        <p:spPr>
          <a:xfrm>
            <a:off x="1389863" y="48006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 Extraction</a:t>
            </a:r>
            <a:endParaRPr lang="en-US" sz="1400" dirty="0"/>
          </a:p>
        </p:txBody>
      </p:sp>
      <p:cxnSp>
        <p:nvCxnSpPr>
          <p:cNvPr id="44" name="Straight Arrow Connector 43"/>
          <p:cNvCxnSpPr>
            <a:stCxn id="41" idx="2"/>
            <a:endCxn id="42" idx="0"/>
          </p:cNvCxnSpPr>
          <p:nvPr/>
        </p:nvCxnSpPr>
        <p:spPr>
          <a:xfrm>
            <a:off x="2113763" y="4495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2" idx="2"/>
            <a:endCxn id="14" idx="1"/>
          </p:cNvCxnSpPr>
          <p:nvPr/>
        </p:nvCxnSpPr>
        <p:spPr>
          <a:xfrm rot="16200000" flipH="1">
            <a:off x="2542781" y="4981181"/>
            <a:ext cx="533400" cy="139143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0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468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lowchart: Decision 3"/>
          <p:cNvSpPr/>
          <p:nvPr/>
        </p:nvSpPr>
        <p:spPr>
          <a:xfrm>
            <a:off x="3771900" y="762000"/>
            <a:ext cx="1447800" cy="5334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Images </a:t>
            </a:r>
            <a:endParaRPr lang="en-US" sz="1400" dirty="0"/>
          </a:p>
        </p:txBody>
      </p:sp>
      <p:sp>
        <p:nvSpPr>
          <p:cNvPr id="11" name="Flowchart: Process 10"/>
          <p:cNvSpPr/>
          <p:nvPr/>
        </p:nvSpPr>
        <p:spPr>
          <a:xfrm>
            <a:off x="2438400" y="2819400"/>
            <a:ext cx="4114800" cy="33080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22346" y="2940398"/>
            <a:ext cx="134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Mass Extraction</a:t>
            </a:r>
            <a:endParaRPr lang="en-US" sz="1400" dirty="0"/>
          </a:p>
        </p:txBody>
      </p:sp>
      <p:sp>
        <p:nvSpPr>
          <p:cNvPr id="13" name="Flowchart: Process 12"/>
          <p:cNvSpPr/>
          <p:nvPr/>
        </p:nvSpPr>
        <p:spPr>
          <a:xfrm>
            <a:off x="6629400" y="2819400"/>
            <a:ext cx="2116596" cy="33080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51301" y="2940399"/>
            <a:ext cx="107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Calcification</a:t>
            </a:r>
            <a:endParaRPr lang="en-US" sz="1400" dirty="0"/>
          </a:p>
        </p:txBody>
      </p:sp>
      <p:sp>
        <p:nvSpPr>
          <p:cNvPr id="15" name="Flowchart: Process 14"/>
          <p:cNvSpPr/>
          <p:nvPr/>
        </p:nvSpPr>
        <p:spPr>
          <a:xfrm>
            <a:off x="2651871" y="4009800"/>
            <a:ext cx="3672730" cy="133001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4" idx="2"/>
          </p:cNvCxnSpPr>
          <p:nvPr/>
        </p:nvCxnSpPr>
        <p:spPr>
          <a:xfrm>
            <a:off x="4495800" y="1295400"/>
            <a:ext cx="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>
            <a:off x="4495800" y="2133600"/>
            <a:ext cx="0" cy="685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/>
          <p:cNvSpPr/>
          <p:nvPr/>
        </p:nvSpPr>
        <p:spPr>
          <a:xfrm>
            <a:off x="239764" y="2819400"/>
            <a:ext cx="2116596" cy="33080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50843" y="2925155"/>
            <a:ext cx="169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Bilateral Asymmetric</a:t>
            </a:r>
            <a:endParaRPr lang="en-US" sz="1400" dirty="0"/>
          </a:p>
        </p:txBody>
      </p:sp>
      <p:sp>
        <p:nvSpPr>
          <p:cNvPr id="53" name="Flowchart: Process 52"/>
          <p:cNvSpPr/>
          <p:nvPr/>
        </p:nvSpPr>
        <p:spPr>
          <a:xfrm>
            <a:off x="637063" y="3552600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Boundary Detection</a:t>
            </a:r>
            <a:endParaRPr lang="en-US" sz="1400" dirty="0"/>
          </a:p>
        </p:txBody>
      </p:sp>
      <p:cxnSp>
        <p:nvCxnSpPr>
          <p:cNvPr id="73" name="Elbow Connector 72"/>
          <p:cNvCxnSpPr>
            <a:endCxn id="13" idx="0"/>
          </p:cNvCxnSpPr>
          <p:nvPr/>
        </p:nvCxnSpPr>
        <p:spPr>
          <a:xfrm rot="16200000" flipH="1">
            <a:off x="5748849" y="880551"/>
            <a:ext cx="685800" cy="319189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86" idx="2"/>
            <a:endCxn id="45" idx="0"/>
          </p:cNvCxnSpPr>
          <p:nvPr/>
        </p:nvCxnSpPr>
        <p:spPr>
          <a:xfrm rot="5400000">
            <a:off x="2554031" y="877631"/>
            <a:ext cx="685800" cy="319773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Process 81"/>
          <p:cNvSpPr/>
          <p:nvPr/>
        </p:nvSpPr>
        <p:spPr>
          <a:xfrm>
            <a:off x="637063" y="5450400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Region Comparison</a:t>
            </a:r>
            <a:endParaRPr lang="en-US" sz="1400" dirty="0"/>
          </a:p>
        </p:txBody>
      </p:sp>
      <p:sp>
        <p:nvSpPr>
          <p:cNvPr id="83" name="Flowchart: Process 82"/>
          <p:cNvSpPr/>
          <p:nvPr/>
        </p:nvSpPr>
        <p:spPr>
          <a:xfrm>
            <a:off x="637063" y="4814949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Registration</a:t>
            </a:r>
            <a:endParaRPr lang="en-US" sz="1400" dirty="0"/>
          </a:p>
        </p:txBody>
      </p:sp>
      <p:sp>
        <p:nvSpPr>
          <p:cNvPr id="84" name="Flowchart: Process 83"/>
          <p:cNvSpPr/>
          <p:nvPr/>
        </p:nvSpPr>
        <p:spPr>
          <a:xfrm>
            <a:off x="637063" y="4182327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 Points Selection</a:t>
            </a:r>
            <a:endParaRPr lang="en-US" sz="1400" dirty="0"/>
          </a:p>
        </p:txBody>
      </p:sp>
      <p:sp>
        <p:nvSpPr>
          <p:cNvPr id="86" name="Flowchart: Process 85"/>
          <p:cNvSpPr/>
          <p:nvPr/>
        </p:nvSpPr>
        <p:spPr>
          <a:xfrm>
            <a:off x="3834801" y="1676400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Preprocessing</a:t>
            </a:r>
            <a:endParaRPr lang="en-US" sz="1400" dirty="0"/>
          </a:p>
        </p:txBody>
      </p:sp>
      <p:cxnSp>
        <p:nvCxnSpPr>
          <p:cNvPr id="91" name="Straight Arrow Connector 90"/>
          <p:cNvCxnSpPr>
            <a:stCxn id="53" idx="2"/>
            <a:endCxn id="84" idx="0"/>
          </p:cNvCxnSpPr>
          <p:nvPr/>
        </p:nvCxnSpPr>
        <p:spPr>
          <a:xfrm>
            <a:off x="1298062" y="4009800"/>
            <a:ext cx="0" cy="1725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2"/>
            <a:endCxn id="83" idx="0"/>
          </p:cNvCxnSpPr>
          <p:nvPr/>
        </p:nvCxnSpPr>
        <p:spPr>
          <a:xfrm>
            <a:off x="1298062" y="4639527"/>
            <a:ext cx="0" cy="1754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3" idx="2"/>
            <a:endCxn id="82" idx="0"/>
          </p:cNvCxnSpPr>
          <p:nvPr/>
        </p:nvCxnSpPr>
        <p:spPr>
          <a:xfrm>
            <a:off x="1298062" y="5272149"/>
            <a:ext cx="0" cy="1782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Process 95"/>
          <p:cNvSpPr/>
          <p:nvPr/>
        </p:nvSpPr>
        <p:spPr>
          <a:xfrm>
            <a:off x="7042899" y="5272149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3-D Constraining</a:t>
            </a:r>
            <a:endParaRPr lang="en-US" sz="1400" dirty="0"/>
          </a:p>
        </p:txBody>
      </p:sp>
      <p:sp>
        <p:nvSpPr>
          <p:cNvPr id="97" name="Flowchart: Process 96"/>
          <p:cNvSpPr/>
          <p:nvPr/>
        </p:nvSpPr>
        <p:spPr>
          <a:xfrm>
            <a:off x="7035699" y="4473444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</a:t>
            </a:r>
          </a:p>
          <a:p>
            <a:pPr algn="ctr"/>
            <a:r>
              <a:rPr lang="en-US" sz="1400" dirty="0" smtClean="0"/>
              <a:t>Filtering</a:t>
            </a:r>
            <a:endParaRPr lang="en-US" sz="1400" dirty="0"/>
          </a:p>
        </p:txBody>
      </p:sp>
      <p:sp>
        <p:nvSpPr>
          <p:cNvPr id="98" name="Flowchart: Process 97"/>
          <p:cNvSpPr/>
          <p:nvPr/>
        </p:nvSpPr>
        <p:spPr>
          <a:xfrm>
            <a:off x="7026699" y="3638863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Foreground Subtraction</a:t>
            </a:r>
          </a:p>
        </p:txBody>
      </p:sp>
      <p:cxnSp>
        <p:nvCxnSpPr>
          <p:cNvPr id="99" name="Straight Arrow Connector 98"/>
          <p:cNvCxnSpPr>
            <a:stCxn id="98" idx="2"/>
            <a:endCxn id="97" idx="0"/>
          </p:cNvCxnSpPr>
          <p:nvPr/>
        </p:nvCxnSpPr>
        <p:spPr>
          <a:xfrm>
            <a:off x="7687698" y="4096063"/>
            <a:ext cx="9000" cy="37738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7" idx="2"/>
            <a:endCxn id="96" idx="0"/>
          </p:cNvCxnSpPr>
          <p:nvPr/>
        </p:nvCxnSpPr>
        <p:spPr>
          <a:xfrm>
            <a:off x="7696698" y="4930644"/>
            <a:ext cx="7200" cy="3415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Process 106"/>
          <p:cNvSpPr/>
          <p:nvPr/>
        </p:nvSpPr>
        <p:spPr>
          <a:xfrm>
            <a:off x="3738179" y="3352800"/>
            <a:ext cx="1503121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Initial Detection</a:t>
            </a:r>
          </a:p>
          <a:p>
            <a:pPr algn="ctr"/>
            <a:r>
              <a:rPr lang="en-US" sz="1400" dirty="0" smtClean="0"/>
              <a:t>Gabor/Wavelet</a:t>
            </a:r>
            <a:endParaRPr lang="en-US" sz="1400" dirty="0"/>
          </a:p>
        </p:txBody>
      </p:sp>
      <p:sp>
        <p:nvSpPr>
          <p:cNvPr id="108" name="Flowchart: Process 107"/>
          <p:cNvSpPr/>
          <p:nvPr/>
        </p:nvSpPr>
        <p:spPr>
          <a:xfrm>
            <a:off x="2920401" y="4225971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Level-set</a:t>
            </a:r>
          </a:p>
          <a:p>
            <a:pPr algn="ctr"/>
            <a:r>
              <a:rPr lang="en-US" sz="1400" dirty="0" smtClean="0"/>
              <a:t>Segmentation</a:t>
            </a:r>
            <a:endParaRPr lang="en-US" sz="1400" dirty="0"/>
          </a:p>
        </p:txBody>
      </p:sp>
      <p:sp>
        <p:nvSpPr>
          <p:cNvPr id="109" name="Flowchart: Process 108"/>
          <p:cNvSpPr/>
          <p:nvPr/>
        </p:nvSpPr>
        <p:spPr>
          <a:xfrm>
            <a:off x="4743951" y="4419600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ROI Feature Extraction</a:t>
            </a:r>
            <a:endParaRPr lang="en-US" sz="1400" dirty="0"/>
          </a:p>
        </p:txBody>
      </p:sp>
      <p:sp>
        <p:nvSpPr>
          <p:cNvPr id="110" name="Flowchart: Process 109"/>
          <p:cNvSpPr/>
          <p:nvPr/>
        </p:nvSpPr>
        <p:spPr>
          <a:xfrm>
            <a:off x="2920401" y="4776327"/>
            <a:ext cx="1321998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Object Feature Extraction</a:t>
            </a:r>
            <a:endParaRPr lang="en-US" sz="1400" dirty="0"/>
          </a:p>
        </p:txBody>
      </p:sp>
      <p:sp>
        <p:nvSpPr>
          <p:cNvPr id="111" name="Flowchart: Process 110"/>
          <p:cNvSpPr/>
          <p:nvPr/>
        </p:nvSpPr>
        <p:spPr>
          <a:xfrm>
            <a:off x="3519600" y="5522400"/>
            <a:ext cx="1943101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Classification</a:t>
            </a:r>
          </a:p>
          <a:p>
            <a:pPr algn="ctr"/>
            <a:r>
              <a:rPr lang="en-US" sz="1400" dirty="0" smtClean="0"/>
              <a:t>Multi-instance Learning</a:t>
            </a:r>
            <a:endParaRPr lang="en-US" sz="1400" dirty="0"/>
          </a:p>
        </p:txBody>
      </p:sp>
      <p:cxnSp>
        <p:nvCxnSpPr>
          <p:cNvPr id="125" name="Straight Arrow Connector 124"/>
          <p:cNvCxnSpPr>
            <a:stCxn id="107" idx="2"/>
            <a:endCxn id="15" idx="0"/>
          </p:cNvCxnSpPr>
          <p:nvPr/>
        </p:nvCxnSpPr>
        <p:spPr>
          <a:xfrm flipH="1">
            <a:off x="4488236" y="3810000"/>
            <a:ext cx="1504" cy="199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5" idx="2"/>
            <a:endCxn id="111" idx="0"/>
          </p:cNvCxnSpPr>
          <p:nvPr/>
        </p:nvCxnSpPr>
        <p:spPr>
          <a:xfrm>
            <a:off x="4488236" y="5339811"/>
            <a:ext cx="2915" cy="1825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5" idx="0"/>
            <a:endCxn id="108" idx="0"/>
          </p:cNvCxnSpPr>
          <p:nvPr/>
        </p:nvCxnSpPr>
        <p:spPr>
          <a:xfrm flipH="1">
            <a:off x="3581400" y="4009800"/>
            <a:ext cx="906836" cy="21617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5" idx="0"/>
            <a:endCxn id="109" idx="0"/>
          </p:cNvCxnSpPr>
          <p:nvPr/>
        </p:nvCxnSpPr>
        <p:spPr>
          <a:xfrm>
            <a:off x="4488236" y="4009800"/>
            <a:ext cx="916714" cy="4098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08" idx="2"/>
            <a:endCxn id="110" idx="0"/>
          </p:cNvCxnSpPr>
          <p:nvPr/>
        </p:nvCxnSpPr>
        <p:spPr>
          <a:xfrm>
            <a:off x="3581400" y="4683171"/>
            <a:ext cx="0" cy="9315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10" idx="2"/>
            <a:endCxn id="15" idx="2"/>
          </p:cNvCxnSpPr>
          <p:nvPr/>
        </p:nvCxnSpPr>
        <p:spPr>
          <a:xfrm>
            <a:off x="3581400" y="5233527"/>
            <a:ext cx="906836" cy="10628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09" idx="2"/>
            <a:endCxn id="15" idx="2"/>
          </p:cNvCxnSpPr>
          <p:nvPr/>
        </p:nvCxnSpPr>
        <p:spPr>
          <a:xfrm flipH="1">
            <a:off x="4488236" y="4876800"/>
            <a:ext cx="916714" cy="46301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61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calcification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foreground extraction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Calcifications are of high intensity(above 30%), set all other pixels to background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Avoid artificial boundary/gradient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7" y="3243853"/>
            <a:ext cx="6419693" cy="338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65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calcification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Laplacian</a:t>
            </a:r>
            <a:r>
              <a:rPr lang="en-US" dirty="0"/>
              <a:t> of Gaussian filtering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19400"/>
            <a:ext cx="5276850" cy="25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9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371" y="-54003"/>
            <a:ext cx="2781029" cy="508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-76198"/>
            <a:ext cx="2774138" cy="510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851"/>
            <a:ext cx="2544353" cy="505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62" y="-59923"/>
            <a:ext cx="2550738" cy="508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6260" y="182880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7879" y="1380734"/>
            <a:ext cx="1679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arterial </a:t>
            </a:r>
            <a:r>
              <a:rPr lang="en-US" dirty="0" smtClean="0"/>
              <a:t>vascular</a:t>
            </a:r>
          </a:p>
          <a:p>
            <a:r>
              <a:rPr lang="en-US" dirty="0" smtClean="0"/>
              <a:t> </a:t>
            </a:r>
            <a:r>
              <a:rPr lang="en-US" dirty="0"/>
              <a:t>calcifications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7872" y="2118267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01522" y="958334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 fold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62" y="5334000"/>
            <a:ext cx="2027646" cy="183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9" y="5138691"/>
            <a:ext cx="14763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46" y="5044966"/>
            <a:ext cx="1527045" cy="165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56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calcification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Binaries response </a:t>
            </a:r>
          </a:p>
          <a:p>
            <a:r>
              <a:rPr lang="en-US" dirty="0" smtClean="0"/>
              <a:t>Label connect component &amp; Constraining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24150"/>
            <a:ext cx="36861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14532"/>
            <a:ext cx="3662338" cy="414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458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calcification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4866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7711314" y="2971800"/>
            <a:ext cx="228600" cy="228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3009900"/>
            <a:ext cx="228600" cy="228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1071" y="4379925"/>
            <a:ext cx="228600" cy="2286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301929" y="4388742"/>
            <a:ext cx="228600" cy="2286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47800" y="3927449"/>
            <a:ext cx="2286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57800" y="3880847"/>
            <a:ext cx="2286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514109" y="5334000"/>
            <a:ext cx="228600" cy="228600"/>
          </a:xfrm>
          <a:prstGeom prst="ellipse">
            <a:avLst/>
          </a:prstGeom>
          <a:noFill/>
          <a:ln>
            <a:solidFill>
              <a:srgbClr val="C549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60312" y="2590800"/>
            <a:ext cx="2286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52800" y="4131173"/>
            <a:ext cx="2286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62800" y="3950435"/>
            <a:ext cx="2286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07804" y="2569388"/>
            <a:ext cx="272682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91514" y="5334000"/>
            <a:ext cx="228600" cy="228600"/>
          </a:xfrm>
          <a:prstGeom prst="ellipse">
            <a:avLst/>
          </a:prstGeom>
          <a:noFill/>
          <a:ln>
            <a:solidFill>
              <a:srgbClr val="C549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15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Intensity statistic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8" y="2630072"/>
            <a:ext cx="24098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209835" y="2713744"/>
            <a:ext cx="2111952" cy="2123975"/>
            <a:chOff x="1209835" y="2713744"/>
            <a:chExt cx="2111952" cy="2123975"/>
          </a:xfrm>
        </p:grpSpPr>
        <p:sp>
          <p:nvSpPr>
            <p:cNvPr id="9" name="Oval 8"/>
            <p:cNvSpPr/>
            <p:nvPr/>
          </p:nvSpPr>
          <p:spPr>
            <a:xfrm>
              <a:off x="2037211" y="3537507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84811" y="3385107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32411" y="3232707"/>
              <a:ext cx="1066800" cy="10860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57340" y="3089932"/>
              <a:ext cx="1409385" cy="1361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88684" y="2904244"/>
              <a:ext cx="1746696" cy="1742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09835" y="2713744"/>
              <a:ext cx="2111952" cy="2123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08289" y="5334000"/>
            <a:ext cx="2230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Statistics of each ring: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Mean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49079" y="5301253"/>
            <a:ext cx="242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extracted: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Mean linear slope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Variance linear slope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57722"/>
            <a:ext cx="2286000" cy="235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4799577" y="2652303"/>
            <a:ext cx="2111952" cy="2123975"/>
            <a:chOff x="1209835" y="2713744"/>
            <a:chExt cx="2111952" cy="2123975"/>
          </a:xfrm>
        </p:grpSpPr>
        <p:sp>
          <p:nvSpPr>
            <p:cNvPr id="22" name="Oval 21"/>
            <p:cNvSpPr/>
            <p:nvPr/>
          </p:nvSpPr>
          <p:spPr>
            <a:xfrm>
              <a:off x="2037211" y="3537507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84811" y="3385107"/>
              <a:ext cx="7620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732411" y="3232707"/>
              <a:ext cx="1066800" cy="10860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557340" y="3089932"/>
              <a:ext cx="1409385" cy="1361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388684" y="2904244"/>
              <a:ext cx="1746696" cy="1742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09835" y="2713744"/>
              <a:ext cx="2111952" cy="21239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15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371600"/>
            <a:ext cx="9140336" cy="458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54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Statistic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05903"/>
            <a:ext cx="2914166" cy="269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143000" y="2422150"/>
            <a:ext cx="2743200" cy="266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5" idx="0"/>
            <a:endCxn id="5" idx="4"/>
          </p:cNvCxnSpPr>
          <p:nvPr/>
        </p:nvCxnSpPr>
        <p:spPr>
          <a:xfrm>
            <a:off x="2514600" y="2422150"/>
            <a:ext cx="0" cy="26670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5" idx="3"/>
            <a:endCxn id="5" idx="7"/>
          </p:cNvCxnSpPr>
          <p:nvPr/>
        </p:nvCxnSpPr>
        <p:spPr>
          <a:xfrm flipV="1">
            <a:off x="1544732" y="2812723"/>
            <a:ext cx="1939736" cy="188585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1"/>
            <a:endCxn id="5" idx="5"/>
          </p:cNvCxnSpPr>
          <p:nvPr/>
        </p:nvCxnSpPr>
        <p:spPr>
          <a:xfrm>
            <a:off x="1544732" y="2812723"/>
            <a:ext cx="1939736" cy="188585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  <a:endCxn id="5" idx="6"/>
          </p:cNvCxnSpPr>
          <p:nvPr/>
        </p:nvCxnSpPr>
        <p:spPr>
          <a:xfrm>
            <a:off x="1143000" y="3755650"/>
            <a:ext cx="27432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8989063">
            <a:off x="1554651" y="2793080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35540">
            <a:off x="3163974" y="2755138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044849">
            <a:off x="1614597" y="3196317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7996917">
            <a:off x="3372095" y="4397312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0106047">
            <a:off x="2852084" y="4682991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810325">
            <a:off x="2741014" y="2606068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509069">
            <a:off x="3704415" y="4091575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50711">
            <a:off x="2277964" y="4424690"/>
            <a:ext cx="190500" cy="114300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1133"/>
              </p:ext>
            </p:extLst>
          </p:nvPr>
        </p:nvGraphicFramePr>
        <p:xfrm>
          <a:off x="1631272" y="600813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200489" y="5638800"/>
            <a:ext cx="23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Perpendicular Index</a:t>
            </a:r>
            <a:endParaRPr 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76" y="515327"/>
            <a:ext cx="2656924" cy="273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Oval 36"/>
          <p:cNvSpPr/>
          <p:nvPr/>
        </p:nvSpPr>
        <p:spPr>
          <a:xfrm>
            <a:off x="4648200" y="2438398"/>
            <a:ext cx="2743200" cy="2667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6019800" y="2438400"/>
            <a:ext cx="0" cy="26670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49932" y="2828973"/>
            <a:ext cx="1939736" cy="188585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049932" y="2828973"/>
            <a:ext cx="1939736" cy="188585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48200" y="3771900"/>
            <a:ext cx="27432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56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Fractal dimension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Angular power spread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11689"/>
            <a:ext cx="165322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28527"/>
            <a:ext cx="4229100" cy="201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56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 testing feature efficiency (2d ROIs)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22672"/>
              </p:ext>
            </p:extLst>
          </p:nvPr>
        </p:nvGraphicFramePr>
        <p:xfrm>
          <a:off x="1219200" y="2971800"/>
          <a:ext cx="6096000" cy="189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Predicted class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Actual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4165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746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based classification(3d)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457200" y="1796053"/>
            <a:ext cx="2150603" cy="4115744"/>
            <a:chOff x="517027" y="1796053"/>
            <a:chExt cx="2150603" cy="4115744"/>
          </a:xfrm>
        </p:grpSpPr>
        <p:sp>
          <p:nvSpPr>
            <p:cNvPr id="22" name="Parallelogram 21"/>
            <p:cNvSpPr/>
            <p:nvPr/>
          </p:nvSpPr>
          <p:spPr>
            <a:xfrm>
              <a:off x="517027" y="4095907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534030" y="3584548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534030" y="3048000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204087" y="316072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956594" y="5225997"/>
              <a:ext cx="1352707" cy="685800"/>
              <a:chOff x="517027" y="5486400"/>
              <a:chExt cx="1352707" cy="6858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517027" y="57912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88450" y="60198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77768" y="59436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12250" y="5486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32164" y="5707443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2382" y="56388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17334" y="5859843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47908" y="1796053"/>
              <a:ext cx="1243131" cy="631011"/>
              <a:chOff x="914400" y="1731189"/>
              <a:chExt cx="1243131" cy="631011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914400" y="1768974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219200" y="1899963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9440" y="17311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50926" y="21336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717334" y="19812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924523" y="22098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64934" y="21336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005131" y="18835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2197837" y="3192214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41979" y="3908873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61287" y="338932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353968" y="369034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201617" y="368216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221090" y="4362923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69474" y="449894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661287" y="39498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928931" y="4210524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9" idx="4"/>
              <a:endCxn id="4" idx="0"/>
            </p:cNvCxnSpPr>
            <p:nvPr/>
          </p:nvCxnSpPr>
          <p:spPr>
            <a:xfrm>
              <a:off x="1160634" y="2350864"/>
              <a:ext cx="119653" cy="809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6" idx="5"/>
              <a:endCxn id="31" idx="0"/>
            </p:cNvCxnSpPr>
            <p:nvPr/>
          </p:nvCxnSpPr>
          <p:spPr>
            <a:xfrm>
              <a:off x="1177990" y="1963920"/>
              <a:ext cx="559497" cy="1985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4"/>
              <a:endCxn id="27" idx="0"/>
            </p:cNvCxnSpPr>
            <p:nvPr/>
          </p:nvCxnSpPr>
          <p:spPr>
            <a:xfrm flipH="1">
              <a:off x="1430168" y="2427064"/>
              <a:ext cx="704063" cy="1263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" idx="4"/>
              <a:endCxn id="24" idx="1"/>
            </p:cNvCxnSpPr>
            <p:nvPr/>
          </p:nvCxnSpPr>
          <p:spPr>
            <a:xfrm>
              <a:off x="1428908" y="2117227"/>
              <a:ext cx="791247" cy="109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9" idx="4"/>
              <a:endCxn id="26" idx="0"/>
            </p:cNvCxnSpPr>
            <p:nvPr/>
          </p:nvCxnSpPr>
          <p:spPr>
            <a:xfrm flipH="1">
              <a:off x="1737487" y="2350864"/>
              <a:ext cx="37155" cy="1038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1" idx="4"/>
              <a:endCxn id="12" idx="0"/>
            </p:cNvCxnSpPr>
            <p:nvPr/>
          </p:nvCxnSpPr>
          <p:spPr>
            <a:xfrm flipH="1">
              <a:off x="1032794" y="4102207"/>
              <a:ext cx="704693" cy="142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7" idx="4"/>
              <a:endCxn id="13" idx="0"/>
            </p:cNvCxnSpPr>
            <p:nvPr/>
          </p:nvCxnSpPr>
          <p:spPr>
            <a:xfrm flipH="1">
              <a:off x="1304217" y="3842749"/>
              <a:ext cx="125951" cy="1916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5"/>
              <a:endCxn id="15" idx="0"/>
            </p:cNvCxnSpPr>
            <p:nvPr/>
          </p:nvCxnSpPr>
          <p:spPr>
            <a:xfrm>
              <a:off x="972061" y="4038955"/>
              <a:ext cx="255956" cy="11870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4"/>
              <a:endCxn id="18" idx="0"/>
            </p:cNvCxnSpPr>
            <p:nvPr/>
          </p:nvCxnSpPr>
          <p:spPr>
            <a:xfrm>
              <a:off x="2005131" y="4362924"/>
              <a:ext cx="227970" cy="1236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0" idx="4"/>
              <a:endCxn id="16" idx="0"/>
            </p:cNvCxnSpPr>
            <p:nvPr/>
          </p:nvCxnSpPr>
          <p:spPr>
            <a:xfrm flipH="1">
              <a:off x="1547931" y="4651348"/>
              <a:ext cx="197743" cy="795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4" idx="4"/>
              <a:endCxn id="28" idx="0"/>
            </p:cNvCxnSpPr>
            <p:nvPr/>
          </p:nvCxnSpPr>
          <p:spPr>
            <a:xfrm>
              <a:off x="2274037" y="3344614"/>
              <a:ext cx="3780" cy="337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8" idx="4"/>
              <a:endCxn id="32" idx="0"/>
            </p:cNvCxnSpPr>
            <p:nvPr/>
          </p:nvCxnSpPr>
          <p:spPr>
            <a:xfrm flipH="1">
              <a:off x="2005131" y="3834565"/>
              <a:ext cx="272686" cy="375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6" idx="4"/>
              <a:endCxn id="32" idx="0"/>
            </p:cNvCxnSpPr>
            <p:nvPr/>
          </p:nvCxnSpPr>
          <p:spPr>
            <a:xfrm>
              <a:off x="1737487" y="3541726"/>
              <a:ext cx="267644" cy="668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4" idx="4"/>
              <a:endCxn id="25" idx="0"/>
            </p:cNvCxnSpPr>
            <p:nvPr/>
          </p:nvCxnSpPr>
          <p:spPr>
            <a:xfrm flipH="1">
              <a:off x="918179" y="3313126"/>
              <a:ext cx="362108" cy="5957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7" idx="4"/>
              <a:endCxn id="30" idx="0"/>
            </p:cNvCxnSpPr>
            <p:nvPr/>
          </p:nvCxnSpPr>
          <p:spPr>
            <a:xfrm>
              <a:off x="1430168" y="3842749"/>
              <a:ext cx="315506" cy="656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Arrow 78"/>
          <p:cNvSpPr/>
          <p:nvPr/>
        </p:nvSpPr>
        <p:spPr>
          <a:xfrm>
            <a:off x="3608479" y="3209850"/>
            <a:ext cx="1676400" cy="104853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Cutting Graph</a:t>
            </a:r>
            <a:endParaRPr lang="en-US" dirty="0"/>
          </a:p>
        </p:txBody>
      </p:sp>
      <p:grpSp>
        <p:nvGrpSpPr>
          <p:cNvPr id="190" name="Group 189"/>
          <p:cNvGrpSpPr/>
          <p:nvPr/>
        </p:nvGrpSpPr>
        <p:grpSpPr>
          <a:xfrm>
            <a:off x="6383797" y="1752600"/>
            <a:ext cx="2150603" cy="4115744"/>
            <a:chOff x="5697997" y="1752600"/>
            <a:chExt cx="2150603" cy="4115744"/>
          </a:xfrm>
        </p:grpSpPr>
        <p:sp>
          <p:nvSpPr>
            <p:cNvPr id="80" name="Parallelogram 79"/>
            <p:cNvSpPr/>
            <p:nvPr/>
          </p:nvSpPr>
          <p:spPr>
            <a:xfrm>
              <a:off x="5697997" y="4052454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80"/>
            <p:cNvSpPr/>
            <p:nvPr/>
          </p:nvSpPr>
          <p:spPr>
            <a:xfrm>
              <a:off x="5715000" y="3541095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/>
            <p:cNvSpPr/>
            <p:nvPr/>
          </p:nvSpPr>
          <p:spPr>
            <a:xfrm>
              <a:off x="5715000" y="3004547"/>
              <a:ext cx="2133600" cy="609600"/>
            </a:xfrm>
            <a:prstGeom prst="parallelogram">
              <a:avLst>
                <a:gd name="adj" fmla="val 10717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6137564" y="5182544"/>
              <a:ext cx="1352707" cy="685800"/>
              <a:chOff x="517027" y="5486400"/>
              <a:chExt cx="1352707" cy="68580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17027" y="57912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88450" y="60198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277768" y="59436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12250" y="5486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032164" y="5707443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392382" y="56388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717334" y="5859843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28878" y="1752600"/>
              <a:ext cx="1243131" cy="631011"/>
              <a:chOff x="914400" y="1731189"/>
              <a:chExt cx="1243131" cy="63101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914400" y="1768974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219200" y="1899963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499440" y="17311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50926" y="21336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717334" y="19812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924523" y="22098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564934" y="213360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005131" y="1883589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Oval 124"/>
            <p:cNvSpPr/>
            <p:nvPr/>
          </p:nvSpPr>
          <p:spPr>
            <a:xfrm>
              <a:off x="7108012" y="4187221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540606" y="3651933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366518" y="4281054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00800" y="3094879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860834" y="3341465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020784" y="3853456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850444" y="4455495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401125" y="3638712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378807" y="3171079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827772" y="3908873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/>
            <p:cNvCxnSpPr>
              <a:stCxn id="96" idx="4"/>
              <a:endCxn id="128" idx="0"/>
            </p:cNvCxnSpPr>
            <p:nvPr/>
          </p:nvCxnSpPr>
          <p:spPr>
            <a:xfrm>
              <a:off x="6341604" y="2307411"/>
              <a:ext cx="135396" cy="78746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99" idx="4"/>
              <a:endCxn id="129" idx="0"/>
            </p:cNvCxnSpPr>
            <p:nvPr/>
          </p:nvCxnSpPr>
          <p:spPr>
            <a:xfrm flipH="1">
              <a:off x="6937034" y="2307411"/>
              <a:ext cx="18578" cy="103405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8" idx="3"/>
              <a:endCxn id="131" idx="0"/>
            </p:cNvCxnSpPr>
            <p:nvPr/>
          </p:nvCxnSpPr>
          <p:spPr>
            <a:xfrm flipH="1">
              <a:off x="6096984" y="3224961"/>
              <a:ext cx="326134" cy="628495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25" idx="2"/>
              <a:endCxn id="127" idx="0"/>
            </p:cNvCxnSpPr>
            <p:nvPr/>
          </p:nvCxnSpPr>
          <p:spPr>
            <a:xfrm flipH="1">
              <a:off x="6442718" y="4263421"/>
              <a:ext cx="665294" cy="1763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31" idx="4"/>
              <a:endCxn id="127" idx="0"/>
            </p:cNvCxnSpPr>
            <p:nvPr/>
          </p:nvCxnSpPr>
          <p:spPr>
            <a:xfrm>
              <a:off x="6096984" y="4005856"/>
              <a:ext cx="345734" cy="27519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29" idx="4"/>
              <a:endCxn id="126" idx="0"/>
            </p:cNvCxnSpPr>
            <p:nvPr/>
          </p:nvCxnSpPr>
          <p:spPr>
            <a:xfrm flipH="1">
              <a:off x="6616806" y="3493865"/>
              <a:ext cx="320228" cy="15806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5" idx="4"/>
              <a:endCxn id="134" idx="0"/>
            </p:cNvCxnSpPr>
            <p:nvPr/>
          </p:nvCxnSpPr>
          <p:spPr>
            <a:xfrm>
              <a:off x="7455007" y="3323479"/>
              <a:ext cx="22318" cy="3152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34" idx="3"/>
              <a:endCxn id="136" idx="0"/>
            </p:cNvCxnSpPr>
            <p:nvPr/>
          </p:nvCxnSpPr>
          <p:spPr>
            <a:xfrm flipH="1">
              <a:off x="6903972" y="3768794"/>
              <a:ext cx="519471" cy="14007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36" idx="4"/>
              <a:endCxn id="133" idx="0"/>
            </p:cNvCxnSpPr>
            <p:nvPr/>
          </p:nvCxnSpPr>
          <p:spPr>
            <a:xfrm>
              <a:off x="6903972" y="4061273"/>
              <a:ext cx="22672" cy="39422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33" idx="4"/>
              <a:endCxn id="90" idx="0"/>
            </p:cNvCxnSpPr>
            <p:nvPr/>
          </p:nvCxnSpPr>
          <p:spPr>
            <a:xfrm>
              <a:off x="6926644" y="4607895"/>
              <a:ext cx="162475" cy="727049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0" idx="4"/>
              <a:endCxn id="86" idx="7"/>
            </p:cNvCxnSpPr>
            <p:nvPr/>
          </p:nvCxnSpPr>
          <p:spPr>
            <a:xfrm flipH="1">
              <a:off x="6539069" y="5487344"/>
              <a:ext cx="550050" cy="2509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90" idx="6"/>
              <a:endCxn id="91" idx="0"/>
            </p:cNvCxnSpPr>
            <p:nvPr/>
          </p:nvCxnSpPr>
          <p:spPr>
            <a:xfrm>
              <a:off x="7165319" y="5411144"/>
              <a:ext cx="248752" cy="14484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7" idx="2"/>
              <a:endCxn id="96" idx="7"/>
            </p:cNvCxnSpPr>
            <p:nvPr/>
          </p:nvCxnSpPr>
          <p:spPr>
            <a:xfrm flipH="1">
              <a:off x="6395486" y="2078811"/>
              <a:ext cx="636326" cy="9851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00" idx="2"/>
              <a:endCxn id="95" idx="6"/>
            </p:cNvCxnSpPr>
            <p:nvPr/>
          </p:nvCxnSpPr>
          <p:spPr>
            <a:xfrm flipH="1" flipV="1">
              <a:off x="6966318" y="1828800"/>
              <a:ext cx="353291" cy="1524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/>
          <p:cNvSpPr txBox="1"/>
          <p:nvPr/>
        </p:nvSpPr>
        <p:spPr>
          <a:xfrm>
            <a:off x="2757114" y="4574903"/>
            <a:ext cx="337913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Weight Function: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/>
              <a:t>intensity correlation:  matrix mutual information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/>
              <a:t>feature correlation: PCA distance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/>
              <a:t>spatial distance: Euclidean distance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/>
              <a:t>co-occurrence of others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4004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588567"/>
            <a:ext cx="6118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Weight function:</a:t>
            </a:r>
          </a:p>
          <a:p>
            <a:r>
              <a:rPr lang="en-US" sz="1200" dirty="0" smtClean="0"/>
              <a:t>Feature correlation:  </a:t>
            </a:r>
            <a:r>
              <a:rPr lang="en-US" sz="1200" dirty="0"/>
              <a:t>mutual information  </a:t>
            </a:r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800" dirty="0" smtClean="0">
                <a:hlinkClick r:id="rId2"/>
              </a:rPr>
              <a:t>http</a:t>
            </a:r>
            <a:r>
              <a:rPr lang="en-US" sz="800" dirty="0">
                <a:hlinkClick r:id="rId2"/>
              </a:rPr>
              <a:t>://www.mathworks.com/matlabcentral/fileexchange/45926-feature-mutual-information--fmi--</a:t>
            </a:r>
            <a:r>
              <a:rPr lang="en-US" sz="800" dirty="0" smtClean="0">
                <a:hlinkClick r:id="rId2"/>
              </a:rPr>
              <a:t>image-fusion-metric</a:t>
            </a:r>
            <a:endParaRPr lang="en-US" sz="800" dirty="0" smtClean="0"/>
          </a:p>
          <a:p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98800" y="3962400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toolbox </a:t>
            </a:r>
          </a:p>
          <a:p>
            <a:r>
              <a:rPr lang="en-US" sz="1200" dirty="0" smtClean="0"/>
              <a:t>	</a:t>
            </a:r>
            <a:r>
              <a:rPr lang="en-US" sz="800" dirty="0"/>
              <a:t>http://www.orfeo-toolbox.org/otb/</a:t>
            </a:r>
          </a:p>
        </p:txBody>
      </p:sp>
    </p:spTree>
    <p:extLst>
      <p:ext uri="{BB962C8B-B14F-4D97-AF65-F5344CB8AC3E}">
        <p14:creationId xmlns:p14="http://schemas.microsoft.com/office/powerpoint/2010/main" val="2829771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6499704"/>
              </p:ext>
            </p:extLst>
          </p:nvPr>
        </p:nvGraphicFramePr>
        <p:xfrm>
          <a:off x="-76200" y="1403866"/>
          <a:ext cx="4724399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2096" y="1524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numR</a:t>
            </a:r>
            <a:r>
              <a:rPr lang="en-US" dirty="0" smtClean="0"/>
              <a:t> = 8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713887"/>
              </p:ext>
            </p:extLst>
          </p:nvPr>
        </p:nvGraphicFramePr>
        <p:xfrm>
          <a:off x="4572000" y="14874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98103"/>
              </p:ext>
            </p:extLst>
          </p:nvPr>
        </p:nvGraphicFramePr>
        <p:xfrm>
          <a:off x="4572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02608" y="426720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numR</a:t>
            </a:r>
            <a:r>
              <a:rPr lang="en-US" dirty="0" smtClean="0"/>
              <a:t> =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4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2400"/>
            <a:ext cx="2584998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83697" y="2985854"/>
            <a:ext cx="788303" cy="6539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42678" y="3856604"/>
            <a:ext cx="823502" cy="6391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exact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147888"/>
            <a:ext cx="78390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92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Pectoral muscle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Gradient (1.0)+ canny(2.0) + </a:t>
            </a:r>
            <a:r>
              <a:rPr lang="en-US" dirty="0" err="1" smtClean="0"/>
              <a:t>ProbablisticHough</a:t>
            </a:r>
            <a:r>
              <a:rPr lang="en-US" dirty="0" smtClean="0"/>
              <a:t>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752600"/>
            <a:ext cx="8792649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6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" y="647701"/>
            <a:ext cx="176746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84" y="641783"/>
            <a:ext cx="1762109" cy="18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93" y="604053"/>
            <a:ext cx="1803312" cy="187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18" y="647702"/>
            <a:ext cx="174491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" y="2971800"/>
            <a:ext cx="178751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12" y="2971800"/>
            <a:ext cx="1795604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713" y="2956635"/>
            <a:ext cx="1813932" cy="16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34" y="2956635"/>
            <a:ext cx="1807925" cy="16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090411" y="2416574"/>
            <a:ext cx="143120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Local contrast enhancement</a:t>
            </a:r>
            <a:endParaRPr lang="en-US" sz="1100" dirty="0"/>
          </a:p>
        </p:txBody>
      </p:sp>
      <p:sp>
        <p:nvSpPr>
          <p:cNvPr id="15" name="Right Arrow 14"/>
          <p:cNvSpPr/>
          <p:nvPr/>
        </p:nvSpPr>
        <p:spPr>
          <a:xfrm>
            <a:off x="2830992" y="2416574"/>
            <a:ext cx="143120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Smoothing</a:t>
            </a:r>
            <a:endParaRPr lang="en-US" sz="1100" dirty="0"/>
          </a:p>
        </p:txBody>
      </p:sp>
      <p:sp>
        <p:nvSpPr>
          <p:cNvPr id="16" name="Right Arrow 15"/>
          <p:cNvSpPr/>
          <p:nvPr/>
        </p:nvSpPr>
        <p:spPr>
          <a:xfrm>
            <a:off x="4679433" y="2436920"/>
            <a:ext cx="143120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Shape index mapping</a:t>
            </a:r>
            <a:endParaRPr lang="en-US" sz="1100" dirty="0"/>
          </a:p>
        </p:txBody>
      </p:sp>
      <p:sp>
        <p:nvSpPr>
          <p:cNvPr id="17" name="Right Arrow 16"/>
          <p:cNvSpPr/>
          <p:nvPr/>
        </p:nvSpPr>
        <p:spPr>
          <a:xfrm>
            <a:off x="6683091" y="2442838"/>
            <a:ext cx="143120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Binarization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609600" y="55500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http://homepages.inf.ed.ac.uk/rbf/CVonline/LOCAL_COPIES/WORTHINGTON/node6.html</a:t>
            </a:r>
            <a:endParaRPr lang="en-US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999" y="610710"/>
            <a:ext cx="1837607" cy="186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33" y="2934071"/>
            <a:ext cx="1833829" cy="163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4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61" y="8420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14500"/>
            <a:ext cx="1752600" cy="140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1261" y="1786890"/>
            <a:ext cx="1752600" cy="1264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Eigenmass</a:t>
            </a:r>
            <a:endParaRPr lang="en-US" dirty="0" smtClean="0"/>
          </a:p>
          <a:p>
            <a:pPr algn="ctr"/>
            <a:r>
              <a:rPr lang="en-US" dirty="0" smtClean="0"/>
              <a:t>(diff scales, diff shapes)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845243" y="207645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953000" y="1931670"/>
            <a:ext cx="1219200" cy="97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Scan &amp; Match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4600" y="1756410"/>
            <a:ext cx="1752600" cy="1264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Region of Interests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3376061" y="0"/>
            <a:ext cx="1828800" cy="16040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</a:t>
            </a:r>
            <a:r>
              <a:rPr lang="en-US" dirty="0" err="1" smtClean="0"/>
              <a:t>Eigenface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13" name="Line Callout 1 (Border and Accent Bar) 12"/>
          <p:cNvSpPr/>
          <p:nvPr/>
        </p:nvSpPr>
        <p:spPr>
          <a:xfrm rot="5400000">
            <a:off x="3481899" y="3909501"/>
            <a:ext cx="2133600" cy="1629798"/>
          </a:xfrm>
          <a:prstGeom prst="accent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Not based on original intensity, but preprocessed (binary)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6991149" y="3091314"/>
            <a:ext cx="857451" cy="1633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Fuzzy Classify</a:t>
            </a:r>
            <a:endParaRPr lang="en-US" dirty="0"/>
          </a:p>
        </p:txBody>
      </p:sp>
      <p:sp>
        <p:nvSpPr>
          <p:cNvPr id="16" name="Flowchart: Sort 15"/>
          <p:cNvSpPr/>
          <p:nvPr/>
        </p:nvSpPr>
        <p:spPr>
          <a:xfrm rot="5400000">
            <a:off x="6886474" y="3962400"/>
            <a:ext cx="1066800" cy="3200400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Lesion  Questionable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3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Breast cancer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Distortion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304" y="3657600"/>
            <a:ext cx="3424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Approaches: </a:t>
            </a:r>
          </a:p>
          <a:p>
            <a:r>
              <a:rPr lang="en-US" dirty="0"/>
              <a:t>	</a:t>
            </a:r>
            <a:r>
              <a:rPr lang="en-US" dirty="0" smtClean="0"/>
              <a:t>Gabor Filter</a:t>
            </a:r>
          </a:p>
          <a:p>
            <a:r>
              <a:rPr lang="en-US" dirty="0"/>
              <a:t>	</a:t>
            </a:r>
            <a:r>
              <a:rPr lang="en-US" dirty="0" smtClean="0"/>
              <a:t>Fractal Dimension</a:t>
            </a:r>
          </a:p>
          <a:p>
            <a:r>
              <a:rPr lang="en-US" dirty="0"/>
              <a:t>	</a:t>
            </a:r>
            <a:r>
              <a:rPr lang="en-US" dirty="0" smtClean="0"/>
              <a:t>Concentration Index</a:t>
            </a:r>
          </a:p>
          <a:p>
            <a:r>
              <a:rPr lang="en-US" dirty="0"/>
              <a:t>	</a:t>
            </a:r>
            <a:r>
              <a:rPr lang="en-US" dirty="0" smtClean="0"/>
              <a:t>Phase Portrait  Modeling</a:t>
            </a:r>
          </a:p>
          <a:p>
            <a:r>
              <a:rPr lang="en-US" dirty="0"/>
              <a:t>	</a:t>
            </a:r>
            <a:r>
              <a:rPr lang="en-US" dirty="0" smtClean="0"/>
              <a:t>Wavelet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6169" y="2393481"/>
            <a:ext cx="576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breast is oriented textured converged to the nipple,</a:t>
            </a:r>
          </a:p>
          <a:p>
            <a:r>
              <a:rPr lang="en-US" dirty="0" smtClean="0"/>
              <a:t>Due to the presence of ligament, duct, and vessels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Calcification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Hessian filter bank:</a:t>
            </a:r>
          </a:p>
          <a:p>
            <a:endParaRPr lang="en-US" dirty="0"/>
          </a:p>
          <a:p>
            <a:r>
              <a:rPr lang="en-US" smtClean="0"/>
              <a:t>SNR enhancement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130831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Comparing responses: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Equal eigenvalues/biased eigenvalues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6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78" y="4893762"/>
            <a:ext cx="20859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95" y="1565183"/>
            <a:ext cx="8229600" cy="4525963"/>
          </a:xfrm>
        </p:spPr>
        <p:txBody>
          <a:bodyPr/>
          <a:lstStyle/>
          <a:p>
            <a:r>
              <a:rPr lang="en-US" dirty="0" smtClean="0"/>
              <a:t>X-Ray Quantum noise: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349909"/>
            <a:ext cx="49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Distribution: noise is data dependence</a:t>
            </a:r>
          </a:p>
          <a:p>
            <a:r>
              <a:rPr lang="en-US" dirty="0" smtClean="0"/>
              <a:t>Gaussian Distribution: additive, noise independent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3564" y="3943350"/>
            <a:ext cx="1221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Anscombe </a:t>
            </a:r>
            <a:endParaRPr lang="en-US" dirty="0" smtClean="0"/>
          </a:p>
          <a:p>
            <a:r>
              <a:rPr lang="en-US" dirty="0" smtClean="0"/>
              <a:t>Transform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71600" y="4266516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Poisson Distribution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888839" y="4247265"/>
            <a:ext cx="1828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Gaussian</a:t>
            </a:r>
          </a:p>
          <a:p>
            <a:pPr algn="ctr"/>
            <a:r>
              <a:rPr lang="en-US" dirty="0" smtClean="0"/>
              <a:t>Distribution</a:t>
            </a:r>
          </a:p>
          <a:p>
            <a:pPr algn="ctr"/>
            <a:r>
              <a:rPr lang="en-US" sz="900" dirty="0"/>
              <a:t>u</a:t>
            </a:r>
            <a:r>
              <a:rPr lang="en-US" sz="900" dirty="0" smtClean="0"/>
              <a:t>nitary variance</a:t>
            </a:r>
            <a:endParaRPr lang="en-US" sz="900" dirty="0"/>
          </a:p>
        </p:txBody>
      </p:sp>
      <p:sp>
        <p:nvSpPr>
          <p:cNvPr id="9" name="Right Arrow 8"/>
          <p:cNvSpPr/>
          <p:nvPr/>
        </p:nvSpPr>
        <p:spPr>
          <a:xfrm>
            <a:off x="3367364" y="4556076"/>
            <a:ext cx="1373888" cy="337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3103733"/>
            <a:ext cx="24765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867400"/>
            <a:ext cx="31527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3895" y="6454255"/>
            <a:ext cx="372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Variance stabilizing </a:t>
            </a:r>
            <a:r>
              <a:rPr lang="en-US" dirty="0"/>
              <a:t>t</a:t>
            </a:r>
            <a:r>
              <a:rPr lang="en-US" dirty="0" smtClean="0"/>
              <a:t>ransform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5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41854</TotalTime>
  <Words>615</Words>
  <Application>Microsoft Office PowerPoint</Application>
  <PresentationFormat>On-screen Show (4:3)</PresentationFormat>
  <Paragraphs>261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Just Note</vt:lpstr>
      <vt:lpstr> </vt:lpstr>
      <vt:lpstr>   </vt:lpstr>
      <vt:lpstr> </vt:lpstr>
      <vt:lpstr>  </vt:lpstr>
      <vt:lpstr>  </vt:lpstr>
      <vt:lpstr>Breast cancer characteristics</vt:lpstr>
      <vt:lpstr>Calcification detection</vt:lpstr>
      <vt:lpstr>Denoising</vt:lpstr>
      <vt:lpstr>PowerPoint Presentation</vt:lpstr>
      <vt:lpstr>Denoising</vt:lpstr>
      <vt:lpstr>Gabor Filters</vt:lpstr>
      <vt:lpstr>Gabor Filters</vt:lpstr>
      <vt:lpstr>Gabor Filters</vt:lpstr>
      <vt:lpstr>Gabor Filters</vt:lpstr>
      <vt:lpstr>PowerPoint Presentation</vt:lpstr>
      <vt:lpstr>PowerPoint Presentation</vt:lpstr>
      <vt:lpstr>PowerPoint Presentation</vt:lpstr>
      <vt:lpstr>PowerPoint Presentation</vt:lpstr>
      <vt:lpstr>  </vt:lpstr>
      <vt:lpstr>   </vt:lpstr>
      <vt:lpstr> </vt:lpstr>
      <vt:lpstr> </vt:lpstr>
      <vt:lpstr> </vt:lpstr>
      <vt:lpstr>Dimensionality Reduction</vt:lpstr>
      <vt:lpstr>Work Flow</vt:lpstr>
      <vt:lpstr> </vt:lpstr>
      <vt:lpstr>Micro calcification detection</vt:lpstr>
      <vt:lpstr>Micro calcification detection</vt:lpstr>
      <vt:lpstr>Micro calcification detection</vt:lpstr>
      <vt:lpstr>Micro calcification detection</vt:lpstr>
      <vt:lpstr>Feature extraction</vt:lpstr>
      <vt:lpstr>Mean</vt:lpstr>
      <vt:lpstr>Feature extraction</vt:lpstr>
      <vt:lpstr>Feature extraction</vt:lpstr>
      <vt:lpstr>Classification</vt:lpstr>
      <vt:lpstr>Graph based classification(3d)</vt:lpstr>
      <vt:lpstr>Mi</vt:lpstr>
      <vt:lpstr>Features </vt:lpstr>
      <vt:lpstr>Segmentation</vt:lpstr>
      <vt:lpstr>Pectoral muscle detection</vt:lpstr>
    </vt:vector>
  </TitlesOfParts>
  <Company>SAP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Yanbin</dc:creator>
  <cp:lastModifiedBy>Lu, Yanbin</cp:lastModifiedBy>
  <cp:revision>135</cp:revision>
  <dcterms:created xsi:type="dcterms:W3CDTF">2014-06-02T15:25:21Z</dcterms:created>
  <dcterms:modified xsi:type="dcterms:W3CDTF">2014-12-09T17:21:32Z</dcterms:modified>
</cp:coreProperties>
</file>